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256" r:id="rId2"/>
    <p:sldId id="257" r:id="rId3"/>
    <p:sldId id="352" r:id="rId4"/>
    <p:sldId id="418" r:id="rId5"/>
    <p:sldId id="258" r:id="rId6"/>
    <p:sldId id="461" r:id="rId7"/>
    <p:sldId id="462" r:id="rId8"/>
    <p:sldId id="463" r:id="rId9"/>
    <p:sldId id="464" r:id="rId10"/>
    <p:sldId id="465" r:id="rId11"/>
    <p:sldId id="466" r:id="rId12"/>
    <p:sldId id="467" r:id="rId13"/>
    <p:sldId id="468" r:id="rId14"/>
    <p:sldId id="470" r:id="rId15"/>
    <p:sldId id="476" r:id="rId16"/>
    <p:sldId id="469" r:id="rId17"/>
    <p:sldId id="471" r:id="rId18"/>
    <p:sldId id="472" r:id="rId19"/>
    <p:sldId id="473" r:id="rId20"/>
    <p:sldId id="474" r:id="rId21"/>
    <p:sldId id="475" r:id="rId22"/>
    <p:sldId id="478" r:id="rId23"/>
    <p:sldId id="479" r:id="rId24"/>
    <p:sldId id="480" r:id="rId25"/>
    <p:sldId id="481" r:id="rId26"/>
    <p:sldId id="482" r:id="rId27"/>
    <p:sldId id="512" r:id="rId28"/>
    <p:sldId id="483" r:id="rId29"/>
    <p:sldId id="484" r:id="rId30"/>
    <p:sldId id="485" r:id="rId31"/>
    <p:sldId id="486" r:id="rId32"/>
    <p:sldId id="487" r:id="rId33"/>
    <p:sldId id="488" r:id="rId34"/>
    <p:sldId id="489" r:id="rId35"/>
    <p:sldId id="490" r:id="rId36"/>
    <p:sldId id="491" r:id="rId37"/>
    <p:sldId id="492" r:id="rId38"/>
    <p:sldId id="493" r:id="rId39"/>
    <p:sldId id="494" r:id="rId40"/>
    <p:sldId id="497" r:id="rId41"/>
    <p:sldId id="495" r:id="rId42"/>
    <p:sldId id="498" r:id="rId43"/>
    <p:sldId id="499" r:id="rId44"/>
    <p:sldId id="500" r:id="rId45"/>
    <p:sldId id="501" r:id="rId46"/>
    <p:sldId id="502" r:id="rId47"/>
    <p:sldId id="503" r:id="rId48"/>
    <p:sldId id="504" r:id="rId49"/>
    <p:sldId id="505" r:id="rId50"/>
    <p:sldId id="506" r:id="rId51"/>
    <p:sldId id="507" r:id="rId52"/>
    <p:sldId id="508" r:id="rId53"/>
    <p:sldId id="509" r:id="rId54"/>
    <p:sldId id="510" r:id="rId55"/>
    <p:sldId id="513" r:id="rId56"/>
    <p:sldId id="514" r:id="rId57"/>
    <p:sldId id="515" r:id="rId58"/>
    <p:sldId id="516" r:id="rId59"/>
    <p:sldId id="520" r:id="rId60"/>
    <p:sldId id="517" r:id="rId61"/>
    <p:sldId id="518" r:id="rId62"/>
    <p:sldId id="519" r:id="rId63"/>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10" d="100"/>
          <a:sy n="110" d="100"/>
        </p:scale>
        <p:origin x="-3564"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C19DAF-3E56-4D0F-BE17-078B678EAA78}" type="datetimeFigureOut">
              <a:rPr lang="es-ES" smtClean="0"/>
              <a:t>02/11/2020</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04EFAE-55D7-489C-AA4D-8D434C5357D5}" type="slidenum">
              <a:rPr lang="es-ES" smtClean="0"/>
              <a:t>‹Nº›</a:t>
            </a:fld>
            <a:endParaRPr lang="es-ES"/>
          </a:p>
        </p:txBody>
      </p:sp>
    </p:spTree>
    <p:extLst>
      <p:ext uri="{BB962C8B-B14F-4D97-AF65-F5344CB8AC3E}">
        <p14:creationId xmlns:p14="http://schemas.microsoft.com/office/powerpoint/2010/main" val="3865522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ES"/>
          </a:p>
        </p:txBody>
      </p:sp>
      <p:sp>
        <p:nvSpPr>
          <p:cNvPr id="4" name="3 Marcador de fecha"/>
          <p:cNvSpPr>
            <a:spLocks noGrp="1"/>
          </p:cNvSpPr>
          <p:nvPr>
            <p:ph type="dt" sz="half" idx="10"/>
          </p:nvPr>
        </p:nvSpPr>
        <p:spPr/>
        <p:txBody>
          <a:bodyPr/>
          <a:lstStyle/>
          <a:p>
            <a:fld id="{387A0ADC-2B56-4BC6-B4DB-3D035330DB61}" type="datetimeFigureOut">
              <a:rPr lang="es-ES" smtClean="0"/>
              <a:t>02/11/2020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095503DE-2011-4CF2-8D47-D4CDE7398454}" type="slidenum">
              <a:rPr lang="es-ES" smtClean="0"/>
              <a:t>‹Nº›</a:t>
            </a:fld>
            <a:endParaRPr lang="es-ES"/>
          </a:p>
        </p:txBody>
      </p:sp>
    </p:spTree>
    <p:extLst>
      <p:ext uri="{BB962C8B-B14F-4D97-AF65-F5344CB8AC3E}">
        <p14:creationId xmlns:p14="http://schemas.microsoft.com/office/powerpoint/2010/main" val="73910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387A0ADC-2B56-4BC6-B4DB-3D035330DB61}" type="datetimeFigureOut">
              <a:rPr lang="es-ES" smtClean="0"/>
              <a:t>02/11/2020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095503DE-2011-4CF2-8D47-D4CDE7398454}" type="slidenum">
              <a:rPr lang="es-ES" smtClean="0"/>
              <a:t>‹Nº›</a:t>
            </a:fld>
            <a:endParaRPr lang="es-ES"/>
          </a:p>
        </p:txBody>
      </p:sp>
    </p:spTree>
    <p:extLst>
      <p:ext uri="{BB962C8B-B14F-4D97-AF65-F5344CB8AC3E}">
        <p14:creationId xmlns:p14="http://schemas.microsoft.com/office/powerpoint/2010/main" val="1189261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387A0ADC-2B56-4BC6-B4DB-3D035330DB61}" type="datetimeFigureOut">
              <a:rPr lang="es-ES" smtClean="0"/>
              <a:t>02/11/2020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095503DE-2011-4CF2-8D47-D4CDE7398454}" type="slidenum">
              <a:rPr lang="es-ES" smtClean="0"/>
              <a:t>‹Nº›</a:t>
            </a:fld>
            <a:endParaRPr lang="es-ES"/>
          </a:p>
        </p:txBody>
      </p:sp>
    </p:spTree>
    <p:extLst>
      <p:ext uri="{BB962C8B-B14F-4D97-AF65-F5344CB8AC3E}">
        <p14:creationId xmlns:p14="http://schemas.microsoft.com/office/powerpoint/2010/main" val="2309115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387A0ADC-2B56-4BC6-B4DB-3D035330DB61}" type="datetimeFigureOut">
              <a:rPr lang="es-ES" smtClean="0"/>
              <a:t>02/11/2020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095503DE-2011-4CF2-8D47-D4CDE7398454}" type="slidenum">
              <a:rPr lang="es-ES" smtClean="0"/>
              <a:t>‹Nº›</a:t>
            </a:fld>
            <a:endParaRPr lang="es-ES"/>
          </a:p>
        </p:txBody>
      </p:sp>
    </p:spTree>
    <p:extLst>
      <p:ext uri="{BB962C8B-B14F-4D97-AF65-F5344CB8AC3E}">
        <p14:creationId xmlns:p14="http://schemas.microsoft.com/office/powerpoint/2010/main" val="3108048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387A0ADC-2B56-4BC6-B4DB-3D035330DB61}" type="datetimeFigureOut">
              <a:rPr lang="es-ES" smtClean="0"/>
              <a:t>02/11/2020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095503DE-2011-4CF2-8D47-D4CDE7398454}" type="slidenum">
              <a:rPr lang="es-ES" smtClean="0"/>
              <a:t>‹Nº›</a:t>
            </a:fld>
            <a:endParaRPr lang="es-ES"/>
          </a:p>
        </p:txBody>
      </p:sp>
    </p:spTree>
    <p:extLst>
      <p:ext uri="{BB962C8B-B14F-4D97-AF65-F5344CB8AC3E}">
        <p14:creationId xmlns:p14="http://schemas.microsoft.com/office/powerpoint/2010/main" val="759727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p:txBody>
          <a:bodyPr/>
          <a:lstStyle/>
          <a:p>
            <a:fld id="{387A0ADC-2B56-4BC6-B4DB-3D035330DB61}" type="datetimeFigureOut">
              <a:rPr lang="es-ES" smtClean="0"/>
              <a:t>02/11/2020</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095503DE-2011-4CF2-8D47-D4CDE7398454}" type="slidenum">
              <a:rPr lang="es-ES" smtClean="0"/>
              <a:t>‹Nº›</a:t>
            </a:fld>
            <a:endParaRPr lang="es-ES"/>
          </a:p>
        </p:txBody>
      </p:sp>
    </p:spTree>
    <p:extLst>
      <p:ext uri="{BB962C8B-B14F-4D97-AF65-F5344CB8AC3E}">
        <p14:creationId xmlns:p14="http://schemas.microsoft.com/office/powerpoint/2010/main" val="1891477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6 Marcador de fecha"/>
          <p:cNvSpPr>
            <a:spLocks noGrp="1"/>
          </p:cNvSpPr>
          <p:nvPr>
            <p:ph type="dt" sz="half" idx="10"/>
          </p:nvPr>
        </p:nvSpPr>
        <p:spPr/>
        <p:txBody>
          <a:bodyPr/>
          <a:lstStyle/>
          <a:p>
            <a:fld id="{387A0ADC-2B56-4BC6-B4DB-3D035330DB61}" type="datetimeFigureOut">
              <a:rPr lang="es-ES" smtClean="0"/>
              <a:t>02/11/2020</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095503DE-2011-4CF2-8D47-D4CDE7398454}" type="slidenum">
              <a:rPr lang="es-ES" smtClean="0"/>
              <a:t>‹Nº›</a:t>
            </a:fld>
            <a:endParaRPr lang="es-ES"/>
          </a:p>
        </p:txBody>
      </p:sp>
    </p:spTree>
    <p:extLst>
      <p:ext uri="{BB962C8B-B14F-4D97-AF65-F5344CB8AC3E}">
        <p14:creationId xmlns:p14="http://schemas.microsoft.com/office/powerpoint/2010/main" val="3646891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fecha"/>
          <p:cNvSpPr>
            <a:spLocks noGrp="1"/>
          </p:cNvSpPr>
          <p:nvPr>
            <p:ph type="dt" sz="half" idx="10"/>
          </p:nvPr>
        </p:nvSpPr>
        <p:spPr/>
        <p:txBody>
          <a:bodyPr/>
          <a:lstStyle/>
          <a:p>
            <a:fld id="{387A0ADC-2B56-4BC6-B4DB-3D035330DB61}" type="datetimeFigureOut">
              <a:rPr lang="es-ES" smtClean="0"/>
              <a:t>02/11/2020</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095503DE-2011-4CF2-8D47-D4CDE7398454}" type="slidenum">
              <a:rPr lang="es-ES" smtClean="0"/>
              <a:t>‹Nº›</a:t>
            </a:fld>
            <a:endParaRPr lang="es-ES"/>
          </a:p>
        </p:txBody>
      </p:sp>
    </p:spTree>
    <p:extLst>
      <p:ext uri="{BB962C8B-B14F-4D97-AF65-F5344CB8AC3E}">
        <p14:creationId xmlns:p14="http://schemas.microsoft.com/office/powerpoint/2010/main" val="201418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387A0ADC-2B56-4BC6-B4DB-3D035330DB61}" type="datetimeFigureOut">
              <a:rPr lang="es-ES" smtClean="0"/>
              <a:t>02/11/2020</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095503DE-2011-4CF2-8D47-D4CDE7398454}" type="slidenum">
              <a:rPr lang="es-ES" smtClean="0"/>
              <a:t>‹Nº›</a:t>
            </a:fld>
            <a:endParaRPr lang="es-ES"/>
          </a:p>
        </p:txBody>
      </p:sp>
    </p:spTree>
    <p:extLst>
      <p:ext uri="{BB962C8B-B14F-4D97-AF65-F5344CB8AC3E}">
        <p14:creationId xmlns:p14="http://schemas.microsoft.com/office/powerpoint/2010/main" val="2369458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387A0ADC-2B56-4BC6-B4DB-3D035330DB61}" type="datetimeFigureOut">
              <a:rPr lang="es-ES" smtClean="0"/>
              <a:t>02/11/2020</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095503DE-2011-4CF2-8D47-D4CDE7398454}" type="slidenum">
              <a:rPr lang="es-ES" smtClean="0"/>
              <a:t>‹Nº›</a:t>
            </a:fld>
            <a:endParaRPr lang="es-ES"/>
          </a:p>
        </p:txBody>
      </p:sp>
    </p:spTree>
    <p:extLst>
      <p:ext uri="{BB962C8B-B14F-4D97-AF65-F5344CB8AC3E}">
        <p14:creationId xmlns:p14="http://schemas.microsoft.com/office/powerpoint/2010/main" val="3051758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387A0ADC-2B56-4BC6-B4DB-3D035330DB61}" type="datetimeFigureOut">
              <a:rPr lang="es-ES" smtClean="0"/>
              <a:t>02/11/2020</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095503DE-2011-4CF2-8D47-D4CDE7398454}" type="slidenum">
              <a:rPr lang="es-ES" smtClean="0"/>
              <a:t>‹Nº›</a:t>
            </a:fld>
            <a:endParaRPr lang="es-ES"/>
          </a:p>
        </p:txBody>
      </p:sp>
    </p:spTree>
    <p:extLst>
      <p:ext uri="{BB962C8B-B14F-4D97-AF65-F5344CB8AC3E}">
        <p14:creationId xmlns:p14="http://schemas.microsoft.com/office/powerpoint/2010/main" val="4003219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7A0ADC-2B56-4BC6-B4DB-3D035330DB61}" type="datetimeFigureOut">
              <a:rPr lang="es-ES" smtClean="0"/>
              <a:t>02/11/2020</a:t>
            </a:fld>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5503DE-2011-4CF2-8D47-D4CDE7398454}" type="slidenum">
              <a:rPr lang="es-ES" smtClean="0"/>
              <a:t>‹Nº›</a:t>
            </a:fld>
            <a:endParaRPr lang="es-ES"/>
          </a:p>
        </p:txBody>
      </p:sp>
    </p:spTree>
    <p:extLst>
      <p:ext uri="{BB962C8B-B14F-4D97-AF65-F5344CB8AC3E}">
        <p14:creationId xmlns:p14="http://schemas.microsoft.com/office/powerpoint/2010/main" val="41585408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slide" Target="slide3.xml"/><Relationship Id="rId1" Type="http://schemas.openxmlformats.org/officeDocument/2006/relationships/slideLayout" Target="../slideLayouts/slideLayout1.xml"/><Relationship Id="rId5" Type="http://schemas.openxmlformats.org/officeDocument/2006/relationships/slide" Target="slide45.xml"/><Relationship Id="rId4" Type="http://schemas.openxmlformats.org/officeDocument/2006/relationships/slide" Target="slide28.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30.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9.png"/><Relationship Id="rId7" Type="http://schemas.openxmlformats.org/officeDocument/2006/relationships/image" Target="../media/image42.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37.png"/></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5292080" y="476672"/>
            <a:ext cx="3528392" cy="369332"/>
          </a:xfrm>
          <a:prstGeom prst="rect">
            <a:avLst/>
          </a:prstGeom>
          <a:noFill/>
        </p:spPr>
        <p:txBody>
          <a:bodyPr wrap="square" rtlCol="0">
            <a:spAutoFit/>
          </a:bodyPr>
          <a:lstStyle/>
          <a:p>
            <a:pPr algn="ctr"/>
            <a:r>
              <a:rPr lang="es-ES" dirty="0" smtClean="0">
                <a:solidFill>
                  <a:schemeClr val="bg1">
                    <a:lumMod val="75000"/>
                  </a:schemeClr>
                </a:solidFill>
                <a:latin typeface="Arial" pitchFamily="34" charset="0"/>
                <a:cs typeface="Arial" pitchFamily="34" charset="0"/>
              </a:rPr>
              <a:t>TECNOLOGÍA INDUSTRIAL II</a:t>
            </a:r>
            <a:endParaRPr lang="es-ES" dirty="0">
              <a:solidFill>
                <a:schemeClr val="bg1">
                  <a:lumMod val="75000"/>
                </a:schemeClr>
              </a:solidFill>
              <a:latin typeface="Arial" pitchFamily="34" charset="0"/>
              <a:cs typeface="Arial" pitchFamily="34" charset="0"/>
            </a:endParaRPr>
          </a:p>
        </p:txBody>
      </p:sp>
      <p:sp>
        <p:nvSpPr>
          <p:cNvPr id="5" name="4 CuadroTexto"/>
          <p:cNvSpPr txBox="1"/>
          <p:nvPr/>
        </p:nvSpPr>
        <p:spPr>
          <a:xfrm>
            <a:off x="2195736" y="3359894"/>
            <a:ext cx="4824536" cy="1077218"/>
          </a:xfrm>
          <a:prstGeom prst="rect">
            <a:avLst/>
          </a:prstGeom>
          <a:noFill/>
        </p:spPr>
        <p:txBody>
          <a:bodyPr wrap="square" rtlCol="0">
            <a:spAutoFit/>
          </a:bodyPr>
          <a:lstStyle/>
          <a:p>
            <a:pPr algn="ctr"/>
            <a:r>
              <a:rPr lang="es-ES" sz="3200" dirty="0" smtClean="0">
                <a:latin typeface="Arial" pitchFamily="34" charset="0"/>
                <a:cs typeface="Arial" pitchFamily="34" charset="0"/>
              </a:rPr>
              <a:t>DIAGRAMAS DE EQUILIBRIO</a:t>
            </a:r>
            <a:endParaRPr lang="es-ES" sz="3200" dirty="0">
              <a:latin typeface="Arial" pitchFamily="34" charset="0"/>
              <a:cs typeface="Arial" pitchFamily="34" charset="0"/>
            </a:endParaRPr>
          </a:p>
        </p:txBody>
      </p:sp>
      <p:sp>
        <p:nvSpPr>
          <p:cNvPr id="6" name="5 CuadroTexto"/>
          <p:cNvSpPr txBox="1"/>
          <p:nvPr/>
        </p:nvSpPr>
        <p:spPr>
          <a:xfrm>
            <a:off x="1763688" y="1484784"/>
            <a:ext cx="5616624" cy="584775"/>
          </a:xfrm>
          <a:prstGeom prst="rect">
            <a:avLst/>
          </a:prstGeom>
          <a:noFill/>
        </p:spPr>
        <p:txBody>
          <a:bodyPr wrap="square" rtlCol="0">
            <a:spAutoFit/>
          </a:bodyPr>
          <a:lstStyle/>
          <a:p>
            <a:pPr algn="ctr"/>
            <a:r>
              <a:rPr lang="es-ES" sz="3200" dirty="0" smtClean="0">
                <a:solidFill>
                  <a:schemeClr val="tx1">
                    <a:lumMod val="50000"/>
                    <a:lumOff val="50000"/>
                  </a:schemeClr>
                </a:solidFill>
                <a:latin typeface="Arial" pitchFamily="34" charset="0"/>
                <a:cs typeface="Arial" pitchFamily="34" charset="0"/>
              </a:rPr>
              <a:t>BLOQUE I: MATERIALES</a:t>
            </a:r>
            <a:endParaRPr lang="es-ES" sz="3200" dirty="0">
              <a:solidFill>
                <a:schemeClr val="tx1">
                  <a:lumMod val="50000"/>
                  <a:lumOff val="50000"/>
                </a:schemeClr>
              </a:solidFill>
              <a:latin typeface="Arial" pitchFamily="34" charset="0"/>
              <a:cs typeface="Arial" pitchFamily="34" charset="0"/>
            </a:endParaRPr>
          </a:p>
        </p:txBody>
      </p:sp>
      <p:sp>
        <p:nvSpPr>
          <p:cNvPr id="7" name="6 CuadroTexto"/>
          <p:cNvSpPr txBox="1"/>
          <p:nvPr/>
        </p:nvSpPr>
        <p:spPr>
          <a:xfrm>
            <a:off x="2195736" y="2711822"/>
            <a:ext cx="4824536" cy="584775"/>
          </a:xfrm>
          <a:prstGeom prst="rect">
            <a:avLst/>
          </a:prstGeom>
          <a:noFill/>
        </p:spPr>
        <p:txBody>
          <a:bodyPr wrap="square" rtlCol="0">
            <a:spAutoFit/>
          </a:bodyPr>
          <a:lstStyle/>
          <a:p>
            <a:pPr algn="ctr"/>
            <a:r>
              <a:rPr lang="es-ES" sz="3200" dirty="0" smtClean="0">
                <a:latin typeface="Arial" pitchFamily="34" charset="0"/>
                <a:cs typeface="Arial" pitchFamily="34" charset="0"/>
              </a:rPr>
              <a:t>TEMA 3:</a:t>
            </a:r>
            <a:endParaRPr lang="es-ES" sz="3200" dirty="0">
              <a:latin typeface="Arial" pitchFamily="34" charset="0"/>
              <a:cs typeface="Arial" pitchFamily="34" charset="0"/>
            </a:endParaRPr>
          </a:p>
        </p:txBody>
      </p:sp>
      <p:sp>
        <p:nvSpPr>
          <p:cNvPr id="8" name="7 CuadroTexto"/>
          <p:cNvSpPr txBox="1"/>
          <p:nvPr/>
        </p:nvSpPr>
        <p:spPr>
          <a:xfrm>
            <a:off x="5292080" y="5939988"/>
            <a:ext cx="3528392" cy="369332"/>
          </a:xfrm>
          <a:prstGeom prst="rect">
            <a:avLst/>
          </a:prstGeom>
          <a:noFill/>
        </p:spPr>
        <p:txBody>
          <a:bodyPr wrap="square" rtlCol="0">
            <a:spAutoFit/>
          </a:bodyPr>
          <a:lstStyle/>
          <a:p>
            <a:pPr algn="ctr"/>
            <a:r>
              <a:rPr lang="es-ES" dirty="0" smtClean="0">
                <a:solidFill>
                  <a:schemeClr val="bg1">
                    <a:lumMod val="75000"/>
                  </a:schemeClr>
                </a:solidFill>
                <a:latin typeface="Arial" pitchFamily="34" charset="0"/>
                <a:cs typeface="Arial" pitchFamily="34" charset="0"/>
              </a:rPr>
              <a:t>Daniel Gallardo García</a:t>
            </a:r>
            <a:endParaRPr lang="es-ES" dirty="0">
              <a:solidFill>
                <a:schemeClr val="bg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9332064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37 CuadroTexto"/>
          <p:cNvSpPr txBox="1"/>
          <p:nvPr/>
        </p:nvSpPr>
        <p:spPr>
          <a:xfrm>
            <a:off x="683568" y="764704"/>
            <a:ext cx="7992888" cy="1938992"/>
          </a:xfrm>
          <a:prstGeom prst="rect">
            <a:avLst/>
          </a:prstGeom>
          <a:noFill/>
        </p:spPr>
        <p:txBody>
          <a:bodyPr wrap="square" rtlCol="0">
            <a:spAutoFit/>
          </a:bodyPr>
          <a:lstStyle/>
          <a:p>
            <a:r>
              <a:rPr lang="es-ES" sz="2400" b="1" dirty="0" smtClean="0"/>
              <a:t>Soluciones sólidas de inserción</a:t>
            </a:r>
            <a:r>
              <a:rPr lang="es-ES" sz="2400" dirty="0" smtClean="0"/>
              <a:t>: se forman cuando los átomos del soluto son mucho más pequeños, pudiendo alojarse en los intersticios de la red del metal base sin generar distorsión.</a:t>
            </a:r>
          </a:p>
          <a:p>
            <a:pPr algn="just"/>
            <a:r>
              <a:rPr lang="es-ES" sz="2400" dirty="0" smtClean="0"/>
              <a:t>Normalmente se trata de no metales de pequeño radio atómico (H, C, B y N).</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2636912"/>
            <a:ext cx="4768274" cy="3203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265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CuadroTexto"/>
          <p:cNvSpPr txBox="1"/>
          <p:nvPr/>
        </p:nvSpPr>
        <p:spPr>
          <a:xfrm>
            <a:off x="755576" y="980728"/>
            <a:ext cx="7416824" cy="523220"/>
          </a:xfrm>
          <a:prstGeom prst="rect">
            <a:avLst/>
          </a:prstGeom>
          <a:noFill/>
        </p:spPr>
        <p:txBody>
          <a:bodyPr wrap="square" rtlCol="0">
            <a:spAutoFit/>
          </a:bodyPr>
          <a:lstStyle/>
          <a:p>
            <a:r>
              <a:rPr lang="es-ES" sz="2800" dirty="0" smtClean="0">
                <a:latin typeface="Arial" pitchFamily="34" charset="0"/>
                <a:cs typeface="Arial" pitchFamily="34" charset="0"/>
              </a:rPr>
              <a:t>2. DIAGRAMAS DE EQUILIBRIO</a:t>
            </a:r>
            <a:endParaRPr lang="es-ES" sz="2800" dirty="0">
              <a:latin typeface="Arial" pitchFamily="34" charset="0"/>
              <a:cs typeface="Arial" pitchFamily="34" charset="0"/>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3988" y="1554284"/>
            <a:ext cx="3416733" cy="4798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5664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CuadroTexto"/>
          <p:cNvSpPr txBox="1"/>
          <p:nvPr/>
        </p:nvSpPr>
        <p:spPr>
          <a:xfrm>
            <a:off x="683568" y="476672"/>
            <a:ext cx="7992888" cy="584775"/>
          </a:xfrm>
          <a:prstGeom prst="rect">
            <a:avLst/>
          </a:prstGeom>
          <a:noFill/>
        </p:spPr>
        <p:txBody>
          <a:bodyPr wrap="square" rtlCol="0">
            <a:spAutoFit/>
          </a:bodyPr>
          <a:lstStyle/>
          <a:p>
            <a:r>
              <a:rPr lang="es-ES" sz="3200" dirty="0"/>
              <a:t>2</a:t>
            </a:r>
            <a:r>
              <a:rPr lang="es-ES" sz="3200" dirty="0" smtClean="0"/>
              <a:t>.1. SISTEMAS MATERIALES</a:t>
            </a:r>
          </a:p>
        </p:txBody>
      </p:sp>
      <p:sp>
        <p:nvSpPr>
          <p:cNvPr id="38" name="37 CuadroTexto"/>
          <p:cNvSpPr txBox="1"/>
          <p:nvPr/>
        </p:nvSpPr>
        <p:spPr>
          <a:xfrm>
            <a:off x="683568" y="1196752"/>
            <a:ext cx="8136904" cy="4893647"/>
          </a:xfrm>
          <a:prstGeom prst="rect">
            <a:avLst/>
          </a:prstGeom>
          <a:noFill/>
        </p:spPr>
        <p:txBody>
          <a:bodyPr wrap="square" rtlCol="0">
            <a:spAutoFit/>
          </a:bodyPr>
          <a:lstStyle/>
          <a:p>
            <a:pPr algn="just"/>
            <a:r>
              <a:rPr lang="es-ES" sz="2400" dirty="0" smtClean="0"/>
              <a:t>Se denomina </a:t>
            </a:r>
            <a:r>
              <a:rPr lang="es-ES" sz="2400" b="1" dirty="0" smtClean="0"/>
              <a:t>sistema material</a:t>
            </a:r>
            <a:r>
              <a:rPr lang="es-ES" sz="2400" dirty="0" smtClean="0"/>
              <a:t>, o simplemente sistema, a toda sustancia, compuesto o conjunto de sustancias que pueden sufrir transformaciones físico-químicas.</a:t>
            </a:r>
          </a:p>
          <a:p>
            <a:endParaRPr lang="es-ES" sz="2400" dirty="0"/>
          </a:p>
          <a:p>
            <a:r>
              <a:rPr lang="es-ES" sz="2400" dirty="0" smtClean="0"/>
              <a:t>Los factores clave a considerar en la transformación son:</a:t>
            </a:r>
          </a:p>
          <a:p>
            <a:pPr marL="342900" indent="-342900">
              <a:buFont typeface="Arial" pitchFamily="34" charset="0"/>
              <a:buChar char="•"/>
            </a:pPr>
            <a:r>
              <a:rPr lang="es-ES" sz="2400" dirty="0" smtClean="0"/>
              <a:t>La </a:t>
            </a:r>
            <a:r>
              <a:rPr lang="es-ES" sz="2400" b="1" dirty="0" smtClean="0"/>
              <a:t>temperatura</a:t>
            </a:r>
            <a:r>
              <a:rPr lang="es-ES" sz="2400" dirty="0" smtClean="0"/>
              <a:t>.</a:t>
            </a:r>
          </a:p>
          <a:p>
            <a:pPr marL="342900" indent="-342900">
              <a:buFont typeface="Arial" pitchFamily="34" charset="0"/>
              <a:buChar char="•"/>
            </a:pPr>
            <a:r>
              <a:rPr lang="es-ES" sz="2400" dirty="0" smtClean="0"/>
              <a:t>La </a:t>
            </a:r>
            <a:r>
              <a:rPr lang="es-ES" sz="2400" b="1" dirty="0" smtClean="0"/>
              <a:t>presión</a:t>
            </a:r>
            <a:r>
              <a:rPr lang="es-ES" sz="2400" dirty="0" smtClean="0"/>
              <a:t>.</a:t>
            </a:r>
          </a:p>
          <a:p>
            <a:pPr marL="342900" indent="-342900">
              <a:buFont typeface="Arial" pitchFamily="34" charset="0"/>
              <a:buChar char="•"/>
            </a:pPr>
            <a:r>
              <a:rPr lang="es-ES" sz="2400" dirty="0" smtClean="0"/>
              <a:t>La </a:t>
            </a:r>
            <a:r>
              <a:rPr lang="es-ES" sz="2400" b="1" dirty="0" smtClean="0"/>
              <a:t>concentración</a:t>
            </a:r>
            <a:r>
              <a:rPr lang="es-ES" sz="2400" dirty="0" smtClean="0"/>
              <a:t> de las sustancias que componen al sistema.</a:t>
            </a:r>
          </a:p>
          <a:p>
            <a:endParaRPr lang="es-ES" sz="2400" dirty="0" smtClean="0"/>
          </a:p>
          <a:p>
            <a:pPr algn="just"/>
            <a:r>
              <a:rPr lang="es-ES" sz="2400" dirty="0" smtClean="0"/>
              <a:t>Como la fusión de metales se realiza a presión atmosférica (el crisol está destapado), cuyas variaciones se pueden despreciar, se admite como constante, con lo que solo debemos tener presenta las variables: </a:t>
            </a:r>
            <a:r>
              <a:rPr lang="es-ES" sz="2400" b="1" dirty="0" smtClean="0"/>
              <a:t>temperatura</a:t>
            </a:r>
            <a:r>
              <a:rPr lang="es-ES" sz="2400" dirty="0" smtClean="0"/>
              <a:t> y </a:t>
            </a:r>
            <a:r>
              <a:rPr lang="es-ES" sz="2400" b="1" dirty="0" smtClean="0"/>
              <a:t>concentración</a:t>
            </a:r>
            <a:r>
              <a:rPr lang="es-ES" sz="2400" dirty="0" smtClean="0"/>
              <a:t>.</a:t>
            </a:r>
            <a:endParaRPr lang="es-ES" sz="2400" dirty="0"/>
          </a:p>
        </p:txBody>
      </p:sp>
    </p:spTree>
    <p:extLst>
      <p:ext uri="{BB962C8B-B14F-4D97-AF65-F5344CB8AC3E}">
        <p14:creationId xmlns:p14="http://schemas.microsoft.com/office/powerpoint/2010/main" val="56465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100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1000"/>
                                        <p:tgtEl>
                                          <p:spTgt spid="38"/>
                                        </p:tgtEl>
                                      </p:cBhvr>
                                    </p:animEffect>
                                    <p:anim calcmode="lin" valueType="num">
                                      <p:cBhvr>
                                        <p:cTn id="14" dur="1000" fill="hold"/>
                                        <p:tgtEl>
                                          <p:spTgt spid="38"/>
                                        </p:tgtEl>
                                        <p:attrNameLst>
                                          <p:attrName>ppt_x</p:attrName>
                                        </p:attrNameLst>
                                      </p:cBhvr>
                                      <p:tavLst>
                                        <p:tav tm="0">
                                          <p:val>
                                            <p:strVal val="#ppt_x"/>
                                          </p:val>
                                        </p:tav>
                                        <p:tav tm="100000">
                                          <p:val>
                                            <p:strVal val="#ppt_x"/>
                                          </p:val>
                                        </p:tav>
                                      </p:tavLst>
                                    </p:anim>
                                    <p:anim calcmode="lin" valueType="num">
                                      <p:cBhvr>
                                        <p:cTn id="15"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37 CuadroTexto"/>
          <p:cNvSpPr txBox="1"/>
          <p:nvPr/>
        </p:nvSpPr>
        <p:spPr>
          <a:xfrm>
            <a:off x="683568" y="451693"/>
            <a:ext cx="8136904" cy="6001643"/>
          </a:xfrm>
          <a:prstGeom prst="rect">
            <a:avLst/>
          </a:prstGeom>
          <a:noFill/>
        </p:spPr>
        <p:txBody>
          <a:bodyPr wrap="square" rtlCol="0">
            <a:spAutoFit/>
          </a:bodyPr>
          <a:lstStyle/>
          <a:p>
            <a:r>
              <a:rPr lang="es-ES" sz="2400" dirty="0" smtClean="0"/>
              <a:t>Se denomina </a:t>
            </a:r>
            <a:r>
              <a:rPr lang="es-ES" sz="2400" b="1" dirty="0" smtClean="0"/>
              <a:t>fase</a:t>
            </a:r>
            <a:r>
              <a:rPr lang="es-ES" sz="2400" dirty="0" smtClean="0"/>
              <a:t> de un sistema a cada </a:t>
            </a:r>
            <a:r>
              <a:rPr lang="es-ES" sz="2400" b="1" dirty="0" smtClean="0"/>
              <a:t>porción homogénea </a:t>
            </a:r>
            <a:r>
              <a:rPr lang="es-ES" sz="2400" dirty="0" smtClean="0"/>
              <a:t>de un sistema que tiene características físicas y químicas uniformes. Todo material puro es de una fase, al igual que cualquier disolución sólida, líquida o gaseosa.</a:t>
            </a:r>
          </a:p>
          <a:p>
            <a:endParaRPr lang="es-ES" sz="2400" dirty="0"/>
          </a:p>
          <a:p>
            <a:r>
              <a:rPr lang="es-ES" sz="2400" dirty="0" smtClean="0"/>
              <a:t>Ejemplos:</a:t>
            </a:r>
          </a:p>
          <a:p>
            <a:endParaRPr lang="es-ES" sz="2400" dirty="0" smtClean="0"/>
          </a:p>
          <a:p>
            <a:r>
              <a:rPr lang="es-ES" sz="2400" dirty="0" smtClean="0"/>
              <a:t>El sistema </a:t>
            </a:r>
            <a:r>
              <a:rPr lang="es-ES" sz="2400" u="sng" dirty="0" smtClean="0"/>
              <a:t>agua</a:t>
            </a:r>
            <a:r>
              <a:rPr lang="es-ES" sz="2400" dirty="0" smtClean="0"/>
              <a:t> tiene 3 fases: sólido (hielo), líquida y gaseosa (vapor de agua).</a:t>
            </a:r>
          </a:p>
          <a:p>
            <a:endParaRPr lang="es-ES" sz="2400" dirty="0"/>
          </a:p>
          <a:p>
            <a:r>
              <a:rPr lang="es-ES" sz="2400" dirty="0" smtClean="0"/>
              <a:t>El sistema </a:t>
            </a:r>
            <a:r>
              <a:rPr lang="es-ES" sz="2400" u="sng" dirty="0" smtClean="0"/>
              <a:t>agua salada</a:t>
            </a:r>
            <a:r>
              <a:rPr lang="es-ES" sz="2400" dirty="0" smtClean="0"/>
              <a:t> tiene 2 fases: sólido (hielo “salado”) y líquida (agua salada), pero no tiene fase gaseosa.</a:t>
            </a:r>
          </a:p>
          <a:p>
            <a:endParaRPr lang="es-ES" sz="2400" dirty="0"/>
          </a:p>
          <a:p>
            <a:r>
              <a:rPr lang="es-ES" sz="2400" dirty="0"/>
              <a:t>El sistema </a:t>
            </a:r>
            <a:r>
              <a:rPr lang="es-ES" sz="2400" u="sng" dirty="0" smtClean="0"/>
              <a:t>hierro puro</a:t>
            </a:r>
            <a:r>
              <a:rPr lang="es-ES" sz="2400" dirty="0" smtClean="0"/>
              <a:t> </a:t>
            </a:r>
            <a:r>
              <a:rPr lang="es-ES" sz="2400" dirty="0"/>
              <a:t>tiene </a:t>
            </a:r>
            <a:r>
              <a:rPr lang="es-ES" sz="2400" dirty="0" smtClean="0"/>
              <a:t>5 </a:t>
            </a:r>
            <a:r>
              <a:rPr lang="es-ES" sz="2400" dirty="0"/>
              <a:t>fases: </a:t>
            </a:r>
            <a:r>
              <a:rPr lang="es-ES" sz="2400" dirty="0" smtClean="0"/>
              <a:t>3 fases sólidas </a:t>
            </a:r>
            <a:r>
              <a:rPr lang="es-ES" sz="2400" dirty="0"/>
              <a:t>(</a:t>
            </a:r>
            <a:r>
              <a:rPr lang="es-ES" sz="2400" dirty="0" smtClean="0"/>
              <a:t>hierro alfa, hierro gamma y hierro delta), </a:t>
            </a:r>
            <a:r>
              <a:rPr lang="es-ES" sz="2400" dirty="0"/>
              <a:t>líquida </a:t>
            </a:r>
            <a:r>
              <a:rPr lang="es-ES" sz="2400" dirty="0" smtClean="0"/>
              <a:t>y </a:t>
            </a:r>
            <a:r>
              <a:rPr lang="es-ES" sz="2400" dirty="0"/>
              <a:t>gaseosa.</a:t>
            </a:r>
          </a:p>
          <a:p>
            <a:endParaRPr lang="es-ES" sz="2400" dirty="0"/>
          </a:p>
        </p:txBody>
      </p:sp>
    </p:spTree>
    <p:extLst>
      <p:ext uri="{BB962C8B-B14F-4D97-AF65-F5344CB8AC3E}">
        <p14:creationId xmlns:p14="http://schemas.microsoft.com/office/powerpoint/2010/main" val="207788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066453"/>
            <a:ext cx="6624736" cy="5573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3 CuadroTexto"/>
          <p:cNvSpPr txBox="1"/>
          <p:nvPr/>
        </p:nvSpPr>
        <p:spPr>
          <a:xfrm>
            <a:off x="683568" y="404664"/>
            <a:ext cx="8136904" cy="461665"/>
          </a:xfrm>
          <a:prstGeom prst="rect">
            <a:avLst/>
          </a:prstGeom>
          <a:noFill/>
        </p:spPr>
        <p:txBody>
          <a:bodyPr wrap="square" rtlCol="0">
            <a:spAutoFit/>
          </a:bodyPr>
          <a:lstStyle/>
          <a:p>
            <a:r>
              <a:rPr lang="es-ES" sz="2400" dirty="0" smtClean="0"/>
              <a:t>Diagrama de fases del agua:</a:t>
            </a:r>
            <a:endParaRPr lang="es-ES" sz="2400" dirty="0"/>
          </a:p>
        </p:txBody>
      </p:sp>
    </p:spTree>
    <p:extLst>
      <p:ext uri="{BB962C8B-B14F-4D97-AF65-F5344CB8AC3E}">
        <p14:creationId xmlns:p14="http://schemas.microsoft.com/office/powerpoint/2010/main" val="3950771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973214"/>
            <a:ext cx="6120680" cy="4353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CuadroTexto"/>
          <p:cNvSpPr txBox="1"/>
          <p:nvPr/>
        </p:nvSpPr>
        <p:spPr>
          <a:xfrm>
            <a:off x="683568" y="404664"/>
            <a:ext cx="8136904" cy="461665"/>
          </a:xfrm>
          <a:prstGeom prst="rect">
            <a:avLst/>
          </a:prstGeom>
          <a:noFill/>
        </p:spPr>
        <p:txBody>
          <a:bodyPr wrap="square" rtlCol="0">
            <a:spAutoFit/>
          </a:bodyPr>
          <a:lstStyle/>
          <a:p>
            <a:r>
              <a:rPr lang="es-ES" sz="2400" dirty="0" smtClean="0"/>
              <a:t>Diagrama de fases del hierro puro:</a:t>
            </a:r>
            <a:endParaRPr lang="es-ES" sz="2400" dirty="0"/>
          </a:p>
        </p:txBody>
      </p:sp>
      <p:cxnSp>
        <p:nvCxnSpPr>
          <p:cNvPr id="5" name="4 Conector recto"/>
          <p:cNvCxnSpPr/>
          <p:nvPr/>
        </p:nvCxnSpPr>
        <p:spPr>
          <a:xfrm>
            <a:off x="4355976" y="3933056"/>
            <a:ext cx="22322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7 Conector recto"/>
          <p:cNvCxnSpPr/>
          <p:nvPr/>
        </p:nvCxnSpPr>
        <p:spPr>
          <a:xfrm>
            <a:off x="4283968" y="4085456"/>
            <a:ext cx="230425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9 Conector recto"/>
          <p:cNvCxnSpPr/>
          <p:nvPr/>
        </p:nvCxnSpPr>
        <p:spPr>
          <a:xfrm>
            <a:off x="3059832" y="4725144"/>
            <a:ext cx="352839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10 Arco"/>
          <p:cNvSpPr/>
          <p:nvPr/>
        </p:nvSpPr>
        <p:spPr>
          <a:xfrm rot="19352322">
            <a:off x="2345522" y="4833731"/>
            <a:ext cx="914400" cy="376516"/>
          </a:xfrm>
          <a:prstGeom prst="arc">
            <a:avLst>
              <a:gd name="adj1" fmla="val 12519612"/>
              <a:gd name="adj2" fmla="val 20590956"/>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3" name="12 Arco"/>
          <p:cNvSpPr/>
          <p:nvPr/>
        </p:nvSpPr>
        <p:spPr>
          <a:xfrm rot="19840366">
            <a:off x="2872798" y="4348334"/>
            <a:ext cx="1563913" cy="237978"/>
          </a:xfrm>
          <a:prstGeom prst="arc">
            <a:avLst>
              <a:gd name="adj1" fmla="val 11200000"/>
              <a:gd name="adj2" fmla="val 21336891"/>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4" name="13 Arco"/>
          <p:cNvSpPr/>
          <p:nvPr/>
        </p:nvSpPr>
        <p:spPr>
          <a:xfrm rot="18383697">
            <a:off x="3917747" y="3550362"/>
            <a:ext cx="1563913" cy="237978"/>
          </a:xfrm>
          <a:prstGeom prst="arc">
            <a:avLst>
              <a:gd name="adj1" fmla="val 11200000"/>
              <a:gd name="adj2" fmla="val 21071187"/>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5" name="14 Arco"/>
          <p:cNvSpPr/>
          <p:nvPr/>
        </p:nvSpPr>
        <p:spPr>
          <a:xfrm rot="7286083">
            <a:off x="4279441" y="2655992"/>
            <a:ext cx="1563913" cy="237978"/>
          </a:xfrm>
          <a:prstGeom prst="arc">
            <a:avLst>
              <a:gd name="adj1" fmla="val 11200000"/>
              <a:gd name="adj2" fmla="val 21071187"/>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48584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37 CuadroTexto"/>
          <p:cNvSpPr txBox="1"/>
          <p:nvPr/>
        </p:nvSpPr>
        <p:spPr>
          <a:xfrm>
            <a:off x="661581" y="980728"/>
            <a:ext cx="8136904" cy="4893647"/>
          </a:xfrm>
          <a:prstGeom prst="rect">
            <a:avLst/>
          </a:prstGeom>
          <a:noFill/>
        </p:spPr>
        <p:txBody>
          <a:bodyPr wrap="square" rtlCol="0">
            <a:spAutoFit/>
          </a:bodyPr>
          <a:lstStyle/>
          <a:p>
            <a:r>
              <a:rPr lang="es-ES" sz="2400" dirty="0" smtClean="0"/>
              <a:t>Un sistema en equilibrio queda definido por:</a:t>
            </a:r>
          </a:p>
          <a:p>
            <a:pPr marL="342900" indent="-342900">
              <a:buFont typeface="Arial" pitchFamily="34" charset="0"/>
              <a:buChar char="•"/>
            </a:pPr>
            <a:r>
              <a:rPr lang="es-ES" sz="2400" dirty="0" smtClean="0"/>
              <a:t>El </a:t>
            </a:r>
            <a:r>
              <a:rPr lang="es-ES" sz="2400" b="1" dirty="0" smtClean="0"/>
              <a:t>número de componentes</a:t>
            </a:r>
            <a:r>
              <a:rPr lang="es-ES" sz="2400" dirty="0" smtClean="0"/>
              <a:t>.</a:t>
            </a:r>
          </a:p>
          <a:p>
            <a:pPr marL="342900" indent="-342900">
              <a:buFont typeface="Arial" pitchFamily="34" charset="0"/>
              <a:buChar char="•"/>
            </a:pPr>
            <a:r>
              <a:rPr lang="es-ES" sz="2400" dirty="0" smtClean="0"/>
              <a:t>El </a:t>
            </a:r>
            <a:r>
              <a:rPr lang="es-ES" sz="2400" b="1" dirty="0" smtClean="0"/>
              <a:t>número de fases </a:t>
            </a:r>
            <a:r>
              <a:rPr lang="es-ES" sz="2400" dirty="0" smtClean="0"/>
              <a:t>que pueden coexistir.</a:t>
            </a:r>
          </a:p>
          <a:p>
            <a:pPr marL="342900" indent="-342900">
              <a:buFont typeface="Arial" pitchFamily="34" charset="0"/>
              <a:buChar char="•"/>
            </a:pPr>
            <a:r>
              <a:rPr lang="es-ES" sz="2400" dirty="0" smtClean="0"/>
              <a:t>El </a:t>
            </a:r>
            <a:r>
              <a:rPr lang="es-ES" sz="2400" b="1" dirty="0" smtClean="0"/>
              <a:t>grado de libertad</a:t>
            </a:r>
            <a:r>
              <a:rPr lang="es-ES" sz="2400" dirty="0" smtClean="0"/>
              <a:t>(*).</a:t>
            </a:r>
          </a:p>
          <a:p>
            <a:endParaRPr lang="es-ES" sz="2400" dirty="0"/>
          </a:p>
          <a:p>
            <a:r>
              <a:rPr lang="es-ES" sz="2400" dirty="0" smtClean="0"/>
              <a:t>(*) El grado de libertad viene dado por el número de variables o de factores independientes que caracterizan las condiciones de equilibrio (temperatura, </a:t>
            </a:r>
            <a:r>
              <a:rPr lang="es-ES" sz="2400" strike="sngStrike" dirty="0" smtClean="0"/>
              <a:t>presión</a:t>
            </a:r>
            <a:r>
              <a:rPr lang="es-ES" sz="2400" dirty="0" smtClean="0"/>
              <a:t> y concentración).</a:t>
            </a:r>
          </a:p>
          <a:p>
            <a:endParaRPr lang="es-ES" sz="2400" dirty="0"/>
          </a:p>
          <a:p>
            <a:r>
              <a:rPr lang="es-ES" sz="2400" dirty="0" smtClean="0"/>
              <a:t>Un </a:t>
            </a:r>
            <a:r>
              <a:rPr lang="es-ES" sz="2400" b="1" dirty="0" smtClean="0"/>
              <a:t>sistema en equilibrio</a:t>
            </a:r>
            <a:r>
              <a:rPr lang="es-ES" sz="2400" dirty="0" smtClean="0"/>
              <a:t> debe cumplir:</a:t>
            </a:r>
          </a:p>
          <a:p>
            <a:pPr marL="342900" indent="-342900">
              <a:buFont typeface="Arial" pitchFamily="34" charset="0"/>
              <a:buChar char="•"/>
            </a:pPr>
            <a:r>
              <a:rPr lang="es-ES" sz="2400" dirty="0" smtClean="0"/>
              <a:t>Que la concentración de los componentes en la fase líquida sea constante (el líquido es homogéneo).</a:t>
            </a:r>
          </a:p>
          <a:p>
            <a:pPr marL="342900" indent="-342900">
              <a:buFont typeface="Arial" pitchFamily="34" charset="0"/>
              <a:buChar char="•"/>
            </a:pPr>
            <a:r>
              <a:rPr lang="es-ES" sz="2400" dirty="0" smtClean="0"/>
              <a:t>Todas las fases coexistentes están a la misma temperatura.</a:t>
            </a:r>
          </a:p>
        </p:txBody>
      </p:sp>
    </p:spTree>
    <p:extLst>
      <p:ext uri="{BB962C8B-B14F-4D97-AF65-F5344CB8AC3E}">
        <p14:creationId xmlns:p14="http://schemas.microsoft.com/office/powerpoint/2010/main" val="3125318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CuadroTexto"/>
          <p:cNvSpPr txBox="1"/>
          <p:nvPr/>
        </p:nvSpPr>
        <p:spPr>
          <a:xfrm>
            <a:off x="683568" y="476672"/>
            <a:ext cx="7992888" cy="584775"/>
          </a:xfrm>
          <a:prstGeom prst="rect">
            <a:avLst/>
          </a:prstGeom>
          <a:noFill/>
        </p:spPr>
        <p:txBody>
          <a:bodyPr wrap="square" rtlCol="0">
            <a:spAutoFit/>
          </a:bodyPr>
          <a:lstStyle/>
          <a:p>
            <a:r>
              <a:rPr lang="es-ES" sz="3200" dirty="0" smtClean="0"/>
              <a:t>2.2. REGLA DE LAS FASES DE GIBBS</a:t>
            </a:r>
          </a:p>
        </p:txBody>
      </p:sp>
      <p:sp>
        <p:nvSpPr>
          <p:cNvPr id="38" name="37 CuadroTexto"/>
          <p:cNvSpPr txBox="1"/>
          <p:nvPr/>
        </p:nvSpPr>
        <p:spPr>
          <a:xfrm>
            <a:off x="683568" y="1196752"/>
            <a:ext cx="8136904" cy="3539430"/>
          </a:xfrm>
          <a:prstGeom prst="rect">
            <a:avLst/>
          </a:prstGeom>
          <a:noFill/>
        </p:spPr>
        <p:txBody>
          <a:bodyPr wrap="square" rtlCol="0">
            <a:spAutoFit/>
          </a:bodyPr>
          <a:lstStyle/>
          <a:p>
            <a:r>
              <a:rPr lang="es-ES" sz="2400" dirty="0" smtClean="0"/>
              <a:t>J. W. </a:t>
            </a:r>
            <a:r>
              <a:rPr lang="es-ES" sz="2400" dirty="0" err="1" smtClean="0"/>
              <a:t>Gibbs</a:t>
            </a:r>
            <a:r>
              <a:rPr lang="es-ES" sz="2400" dirty="0" smtClean="0"/>
              <a:t> desarrolló una ecuación que permite relacionar el número de componentes, la cantidad de fases y el número de grados de libertad que pueden coexistir en equilibrio dentro de un sistema material:</a:t>
            </a:r>
          </a:p>
          <a:p>
            <a:pPr algn="ctr"/>
            <a:r>
              <a:rPr lang="es-ES" sz="3200" dirty="0" smtClean="0"/>
              <a:t>F + N = C + 2</a:t>
            </a:r>
            <a:endParaRPr lang="es-ES" sz="2400" dirty="0" smtClean="0"/>
          </a:p>
          <a:p>
            <a:endParaRPr lang="es-ES" sz="2400" dirty="0"/>
          </a:p>
          <a:p>
            <a:r>
              <a:rPr lang="es-ES" sz="2400" dirty="0" smtClean="0"/>
              <a:t>F: número de fases</a:t>
            </a:r>
          </a:p>
          <a:p>
            <a:r>
              <a:rPr lang="es-ES" sz="2400" dirty="0" smtClean="0"/>
              <a:t>N: grados de libertad</a:t>
            </a:r>
          </a:p>
          <a:p>
            <a:r>
              <a:rPr lang="es-ES" sz="2400" dirty="0" smtClean="0"/>
              <a:t>C: número de componentes</a:t>
            </a:r>
            <a:endParaRPr lang="es-ES" sz="2400" dirty="0"/>
          </a:p>
        </p:txBody>
      </p:sp>
    </p:spTree>
    <p:extLst>
      <p:ext uri="{BB962C8B-B14F-4D97-AF65-F5344CB8AC3E}">
        <p14:creationId xmlns:p14="http://schemas.microsoft.com/office/powerpoint/2010/main" val="350077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100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1000"/>
                                        <p:tgtEl>
                                          <p:spTgt spid="38"/>
                                        </p:tgtEl>
                                      </p:cBhvr>
                                    </p:animEffect>
                                    <p:anim calcmode="lin" valueType="num">
                                      <p:cBhvr>
                                        <p:cTn id="14" dur="1000" fill="hold"/>
                                        <p:tgtEl>
                                          <p:spTgt spid="38"/>
                                        </p:tgtEl>
                                        <p:attrNameLst>
                                          <p:attrName>ppt_x</p:attrName>
                                        </p:attrNameLst>
                                      </p:cBhvr>
                                      <p:tavLst>
                                        <p:tav tm="0">
                                          <p:val>
                                            <p:strVal val="#ppt_x"/>
                                          </p:val>
                                        </p:tav>
                                        <p:tav tm="100000">
                                          <p:val>
                                            <p:strVal val="#ppt_x"/>
                                          </p:val>
                                        </p:tav>
                                      </p:tavLst>
                                    </p:anim>
                                    <p:anim calcmode="lin" valueType="num">
                                      <p:cBhvr>
                                        <p:cTn id="15"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005414"/>
            <a:ext cx="3816424" cy="321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CuadroTexto"/>
          <p:cNvSpPr txBox="1"/>
          <p:nvPr/>
        </p:nvSpPr>
        <p:spPr>
          <a:xfrm>
            <a:off x="4572000" y="4653136"/>
            <a:ext cx="4176464" cy="1384995"/>
          </a:xfrm>
          <a:prstGeom prst="rect">
            <a:avLst/>
          </a:prstGeom>
          <a:noFill/>
        </p:spPr>
        <p:txBody>
          <a:bodyPr wrap="square" rtlCol="0">
            <a:spAutoFit/>
          </a:bodyPr>
          <a:lstStyle/>
          <a:p>
            <a:r>
              <a:rPr lang="es-ES" sz="2400" dirty="0" smtClean="0"/>
              <a:t>Punto triple:</a:t>
            </a:r>
          </a:p>
          <a:p>
            <a:r>
              <a:rPr lang="es-ES" sz="2400" dirty="0" smtClean="0"/>
              <a:t>F = 3; C = 1 </a:t>
            </a:r>
            <a:r>
              <a:rPr lang="es-ES" sz="2400" dirty="0" smtClean="0">
                <a:sym typeface="Wingdings" pitchFamily="2" charset="2"/>
              </a:rPr>
              <a:t> N = 0</a:t>
            </a:r>
          </a:p>
          <a:p>
            <a:r>
              <a:rPr lang="es-ES" dirty="0" smtClean="0">
                <a:sym typeface="Wingdings" pitchFamily="2" charset="2"/>
              </a:rPr>
              <a:t>(no podemos </a:t>
            </a:r>
            <a:r>
              <a:rPr lang="es-ES" dirty="0">
                <a:sym typeface="Wingdings" pitchFamily="2" charset="2"/>
              </a:rPr>
              <a:t>modificar </a:t>
            </a:r>
            <a:r>
              <a:rPr lang="es-ES" dirty="0" smtClean="0">
                <a:sym typeface="Wingdings" pitchFamily="2" charset="2"/>
              </a:rPr>
              <a:t>ni P ni T, es un punto invariable)</a:t>
            </a:r>
            <a:endParaRPr lang="es-ES" dirty="0"/>
          </a:p>
        </p:txBody>
      </p:sp>
      <p:cxnSp>
        <p:nvCxnSpPr>
          <p:cNvPr id="4" name="3 Conector recto de flecha"/>
          <p:cNvCxnSpPr>
            <a:endCxn id="3" idx="1"/>
          </p:cNvCxnSpPr>
          <p:nvPr/>
        </p:nvCxnSpPr>
        <p:spPr>
          <a:xfrm>
            <a:off x="1691680" y="4043973"/>
            <a:ext cx="2880320" cy="130166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4572000" y="548680"/>
            <a:ext cx="4176464" cy="1661993"/>
          </a:xfrm>
          <a:prstGeom prst="rect">
            <a:avLst/>
          </a:prstGeom>
          <a:noFill/>
        </p:spPr>
        <p:txBody>
          <a:bodyPr wrap="square" rtlCol="0">
            <a:spAutoFit/>
          </a:bodyPr>
          <a:lstStyle/>
          <a:p>
            <a:r>
              <a:rPr lang="es-ES" sz="2400" dirty="0" smtClean="0"/>
              <a:t>Curva sólido-líquido:</a:t>
            </a:r>
          </a:p>
          <a:p>
            <a:r>
              <a:rPr lang="es-ES" sz="2400" dirty="0" smtClean="0"/>
              <a:t>F = 2; C = 1 </a:t>
            </a:r>
            <a:r>
              <a:rPr lang="es-ES" sz="2400" dirty="0" smtClean="0">
                <a:sym typeface="Wingdings" pitchFamily="2" charset="2"/>
              </a:rPr>
              <a:t> N = 1</a:t>
            </a:r>
          </a:p>
          <a:p>
            <a:r>
              <a:rPr lang="es-ES" dirty="0" smtClean="0">
                <a:sym typeface="Wingdings" pitchFamily="2" charset="2"/>
              </a:rPr>
              <a:t>(Si modificamos una variable (P o T), la otra (T o P) debe cambiar con ella para no salirme de la curva sólido-líquido)</a:t>
            </a:r>
            <a:endParaRPr lang="es-ES" dirty="0"/>
          </a:p>
        </p:txBody>
      </p:sp>
      <p:sp>
        <p:nvSpPr>
          <p:cNvPr id="8" name="7 CuadroTexto"/>
          <p:cNvSpPr txBox="1"/>
          <p:nvPr/>
        </p:nvSpPr>
        <p:spPr>
          <a:xfrm>
            <a:off x="4499992" y="2780928"/>
            <a:ext cx="4176464" cy="1384995"/>
          </a:xfrm>
          <a:prstGeom prst="rect">
            <a:avLst/>
          </a:prstGeom>
          <a:noFill/>
        </p:spPr>
        <p:txBody>
          <a:bodyPr wrap="square" rtlCol="0">
            <a:spAutoFit/>
          </a:bodyPr>
          <a:lstStyle/>
          <a:p>
            <a:r>
              <a:rPr lang="es-ES" sz="2400" dirty="0" smtClean="0"/>
              <a:t>Dentro de la fase líquida:</a:t>
            </a:r>
          </a:p>
          <a:p>
            <a:r>
              <a:rPr lang="es-ES" sz="2400" dirty="0" smtClean="0"/>
              <a:t>F = 1; C = 1 </a:t>
            </a:r>
            <a:r>
              <a:rPr lang="es-ES" sz="2400" dirty="0" smtClean="0">
                <a:sym typeface="Wingdings" pitchFamily="2" charset="2"/>
              </a:rPr>
              <a:t> N = 2</a:t>
            </a:r>
          </a:p>
          <a:p>
            <a:r>
              <a:rPr lang="es-ES" dirty="0" smtClean="0">
                <a:sym typeface="Wingdings" pitchFamily="2" charset="2"/>
              </a:rPr>
              <a:t>(podemos modificar P y T, y seguiremos en la misma fase)</a:t>
            </a:r>
            <a:endParaRPr lang="es-ES" dirty="0"/>
          </a:p>
        </p:txBody>
      </p:sp>
      <p:cxnSp>
        <p:nvCxnSpPr>
          <p:cNvPr id="9" name="8 Conector recto de flecha"/>
          <p:cNvCxnSpPr>
            <a:endCxn id="7" idx="1"/>
          </p:cNvCxnSpPr>
          <p:nvPr/>
        </p:nvCxnSpPr>
        <p:spPr>
          <a:xfrm flipV="1">
            <a:off x="1475656" y="1379677"/>
            <a:ext cx="3096344" cy="14012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11 Conector recto de flecha"/>
          <p:cNvCxnSpPr>
            <a:endCxn id="8" idx="1"/>
          </p:cNvCxnSpPr>
          <p:nvPr/>
        </p:nvCxnSpPr>
        <p:spPr>
          <a:xfrm>
            <a:off x="2987824" y="2492896"/>
            <a:ext cx="1512168" cy="9805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4975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10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4000"/>
                            </p:stCondLst>
                            <p:childTnLst>
                              <p:par>
                                <p:cTn id="17" presetID="42" presetClass="entr" presetSubtype="0" fill="hold" grpId="0" nodeType="afterEffect">
                                  <p:stCondLst>
                                    <p:cond delay="100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CuadroTexto"/>
          <p:cNvSpPr txBox="1"/>
          <p:nvPr/>
        </p:nvSpPr>
        <p:spPr>
          <a:xfrm>
            <a:off x="683568" y="476672"/>
            <a:ext cx="7992888" cy="584775"/>
          </a:xfrm>
          <a:prstGeom prst="rect">
            <a:avLst/>
          </a:prstGeom>
          <a:noFill/>
        </p:spPr>
        <p:txBody>
          <a:bodyPr wrap="square" rtlCol="0">
            <a:spAutoFit/>
          </a:bodyPr>
          <a:lstStyle/>
          <a:p>
            <a:r>
              <a:rPr lang="es-ES" sz="3200" dirty="0" smtClean="0"/>
              <a:t>2.3. DIAGRAMAS DE EQUILIBRIO DE FASES</a:t>
            </a:r>
          </a:p>
        </p:txBody>
      </p:sp>
      <p:sp>
        <p:nvSpPr>
          <p:cNvPr id="38" name="37 CuadroTexto"/>
          <p:cNvSpPr txBox="1"/>
          <p:nvPr/>
        </p:nvSpPr>
        <p:spPr>
          <a:xfrm>
            <a:off x="683568" y="1196752"/>
            <a:ext cx="8136904" cy="1200329"/>
          </a:xfrm>
          <a:prstGeom prst="rect">
            <a:avLst/>
          </a:prstGeom>
          <a:noFill/>
        </p:spPr>
        <p:txBody>
          <a:bodyPr wrap="square" rtlCol="0">
            <a:spAutoFit/>
          </a:bodyPr>
          <a:lstStyle/>
          <a:p>
            <a:pPr algn="just"/>
            <a:r>
              <a:rPr lang="es-ES" sz="2400" dirty="0" smtClean="0"/>
              <a:t>Son representaciones gráficas que nos permiten, relacionando temperatura y concentraciones, </a:t>
            </a:r>
            <a:r>
              <a:rPr lang="es-ES" sz="2400" b="1" dirty="0" smtClean="0"/>
              <a:t>obtener gran cantidad de información sobre las características de una aleación</a:t>
            </a:r>
            <a:r>
              <a:rPr lang="es-ES" sz="2400" dirty="0" smtClean="0"/>
              <a:t>.</a:t>
            </a:r>
            <a:endParaRPr lang="es-ES" sz="2400" dirty="0"/>
          </a:p>
        </p:txBody>
      </p:sp>
      <p:sp>
        <p:nvSpPr>
          <p:cNvPr id="4" name="3 CuadroTexto"/>
          <p:cNvSpPr txBox="1"/>
          <p:nvPr/>
        </p:nvSpPr>
        <p:spPr>
          <a:xfrm>
            <a:off x="683568" y="3812847"/>
            <a:ext cx="8136904" cy="830997"/>
          </a:xfrm>
          <a:prstGeom prst="rect">
            <a:avLst/>
          </a:prstGeom>
          <a:noFill/>
        </p:spPr>
        <p:txBody>
          <a:bodyPr wrap="square" rtlCol="0">
            <a:spAutoFit/>
          </a:bodyPr>
          <a:lstStyle/>
          <a:p>
            <a:pPr algn="just"/>
            <a:r>
              <a:rPr lang="es-ES" sz="2400" dirty="0" smtClean="0"/>
              <a:t>Se parte de la representación de la curva de enfriamiento de la misma aleación pero cambiando las proporciones:</a:t>
            </a:r>
            <a:endParaRPr lang="es-ES" sz="2400" dirty="0"/>
          </a:p>
        </p:txBody>
      </p:sp>
      <p:graphicFrame>
        <p:nvGraphicFramePr>
          <p:cNvPr id="2" name="1 Tabla"/>
          <p:cNvGraphicFramePr>
            <a:graphicFrameLocks noGrp="1"/>
          </p:cNvGraphicFramePr>
          <p:nvPr>
            <p:extLst>
              <p:ext uri="{D42A27DB-BD31-4B8C-83A1-F6EECF244321}">
                <p14:modId xmlns:p14="http://schemas.microsoft.com/office/powerpoint/2010/main" val="3560900133"/>
              </p:ext>
            </p:extLst>
          </p:nvPr>
        </p:nvGraphicFramePr>
        <p:xfrm>
          <a:off x="1632012" y="5085184"/>
          <a:ext cx="6096000" cy="74168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a:txBody>
                    <a:bodyPr/>
                    <a:lstStyle/>
                    <a:p>
                      <a:pPr algn="ctr"/>
                      <a:r>
                        <a:rPr lang="es-ES" dirty="0" smtClean="0"/>
                        <a:t>100% A</a:t>
                      </a:r>
                      <a:endParaRPr lang="es-ES" dirty="0"/>
                    </a:p>
                  </a:txBody>
                  <a:tcPr/>
                </a:tc>
                <a:tc>
                  <a:txBody>
                    <a:bodyPr/>
                    <a:lstStyle/>
                    <a:p>
                      <a:pPr algn="ctr"/>
                      <a:r>
                        <a:rPr lang="es-ES" dirty="0" smtClean="0"/>
                        <a:t>75% A</a:t>
                      </a:r>
                      <a:endParaRPr lang="es-ES" dirty="0"/>
                    </a:p>
                  </a:txBody>
                  <a:tcPr/>
                </a:tc>
                <a:tc>
                  <a:txBody>
                    <a:bodyPr/>
                    <a:lstStyle/>
                    <a:p>
                      <a:pPr algn="ctr"/>
                      <a:r>
                        <a:rPr lang="es-ES" dirty="0" smtClean="0"/>
                        <a:t>50% A</a:t>
                      </a:r>
                      <a:endParaRPr lang="es-ES" dirty="0"/>
                    </a:p>
                  </a:txBody>
                  <a:tcPr/>
                </a:tc>
                <a:tc>
                  <a:txBody>
                    <a:bodyPr/>
                    <a:lstStyle/>
                    <a:p>
                      <a:pPr algn="ctr"/>
                      <a:r>
                        <a:rPr lang="es-ES" dirty="0" smtClean="0"/>
                        <a:t>25%</a:t>
                      </a:r>
                      <a:r>
                        <a:rPr lang="es-ES" baseline="0" dirty="0" smtClean="0"/>
                        <a:t> A</a:t>
                      </a:r>
                      <a:endParaRPr lang="es-ES" dirty="0"/>
                    </a:p>
                  </a:txBody>
                  <a:tcPr/>
                </a:tc>
                <a:tc>
                  <a:txBody>
                    <a:bodyPr/>
                    <a:lstStyle/>
                    <a:p>
                      <a:pPr algn="ctr"/>
                      <a:r>
                        <a:rPr lang="es-ES" dirty="0" smtClean="0"/>
                        <a:t>0% A</a:t>
                      </a:r>
                      <a:endParaRPr lang="es-ES" dirty="0"/>
                    </a:p>
                  </a:txBody>
                  <a:tcPr/>
                </a:tc>
              </a:tr>
              <a:tr h="370840">
                <a:tc>
                  <a:txBody>
                    <a:bodyPr/>
                    <a:lstStyle/>
                    <a:p>
                      <a:pPr algn="ctr"/>
                      <a:r>
                        <a:rPr lang="es-ES" b="1" dirty="0" smtClean="0"/>
                        <a:t>0% B</a:t>
                      </a:r>
                      <a:endParaRPr lang="es-ES" b="1" dirty="0"/>
                    </a:p>
                  </a:txBody>
                  <a:tcPr/>
                </a:tc>
                <a:tc>
                  <a:txBody>
                    <a:bodyPr/>
                    <a:lstStyle/>
                    <a:p>
                      <a:pPr algn="ctr"/>
                      <a:r>
                        <a:rPr lang="es-ES" b="1" dirty="0" smtClean="0"/>
                        <a:t>25% B</a:t>
                      </a:r>
                      <a:endParaRPr lang="es-ES" b="1" dirty="0"/>
                    </a:p>
                  </a:txBody>
                  <a:tcPr/>
                </a:tc>
                <a:tc>
                  <a:txBody>
                    <a:bodyPr/>
                    <a:lstStyle/>
                    <a:p>
                      <a:pPr algn="ctr"/>
                      <a:r>
                        <a:rPr lang="es-ES" b="1" dirty="0" smtClean="0"/>
                        <a:t>50% B</a:t>
                      </a:r>
                      <a:endParaRPr lang="es-ES" b="1" dirty="0"/>
                    </a:p>
                  </a:txBody>
                  <a:tcPr/>
                </a:tc>
                <a:tc>
                  <a:txBody>
                    <a:bodyPr/>
                    <a:lstStyle/>
                    <a:p>
                      <a:pPr algn="ctr"/>
                      <a:r>
                        <a:rPr lang="es-ES" b="1" dirty="0" smtClean="0"/>
                        <a:t>75% B</a:t>
                      </a:r>
                      <a:endParaRPr lang="es-ES" b="1" dirty="0"/>
                    </a:p>
                  </a:txBody>
                  <a:tcPr/>
                </a:tc>
                <a:tc>
                  <a:txBody>
                    <a:bodyPr/>
                    <a:lstStyle/>
                    <a:p>
                      <a:pPr algn="ctr"/>
                      <a:r>
                        <a:rPr lang="es-ES" b="1" dirty="0" smtClean="0"/>
                        <a:t>100% B</a:t>
                      </a:r>
                      <a:endParaRPr lang="es-ES" b="1" dirty="0"/>
                    </a:p>
                  </a:txBody>
                  <a:tcPr/>
                </a:tc>
              </a:tr>
            </a:tbl>
          </a:graphicData>
        </a:graphic>
      </p:graphicFrame>
      <p:sp>
        <p:nvSpPr>
          <p:cNvPr id="3" name="2 Elipse"/>
          <p:cNvSpPr/>
          <p:nvPr/>
        </p:nvSpPr>
        <p:spPr>
          <a:xfrm>
            <a:off x="1691680" y="4869160"/>
            <a:ext cx="1152128" cy="12241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6 Elipse"/>
          <p:cNvSpPr/>
          <p:nvPr/>
        </p:nvSpPr>
        <p:spPr>
          <a:xfrm>
            <a:off x="2915816" y="4869160"/>
            <a:ext cx="1152128" cy="12241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7 Elipse"/>
          <p:cNvSpPr/>
          <p:nvPr/>
        </p:nvSpPr>
        <p:spPr>
          <a:xfrm>
            <a:off x="4139952" y="4869160"/>
            <a:ext cx="1152128" cy="12241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8 Elipse"/>
          <p:cNvSpPr/>
          <p:nvPr/>
        </p:nvSpPr>
        <p:spPr>
          <a:xfrm>
            <a:off x="5364088" y="4869160"/>
            <a:ext cx="1152128" cy="12241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10 Elipse"/>
          <p:cNvSpPr/>
          <p:nvPr/>
        </p:nvSpPr>
        <p:spPr>
          <a:xfrm>
            <a:off x="6588224" y="4869160"/>
            <a:ext cx="1152128" cy="12241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12 CuadroTexto"/>
          <p:cNvSpPr txBox="1"/>
          <p:nvPr/>
        </p:nvSpPr>
        <p:spPr>
          <a:xfrm>
            <a:off x="683568" y="2444695"/>
            <a:ext cx="8136904" cy="1200329"/>
          </a:xfrm>
          <a:prstGeom prst="rect">
            <a:avLst/>
          </a:prstGeom>
          <a:noFill/>
        </p:spPr>
        <p:txBody>
          <a:bodyPr wrap="square" rtlCol="0">
            <a:spAutoFit/>
          </a:bodyPr>
          <a:lstStyle/>
          <a:p>
            <a:r>
              <a:rPr lang="es-ES" sz="2400" dirty="0" smtClean="0"/>
              <a:t>La utilidad de los diagramas de fase está en poder </a:t>
            </a:r>
            <a:r>
              <a:rPr lang="es-ES" sz="2400" b="1" dirty="0" smtClean="0"/>
              <a:t>predecir las transformaciones y las microestructuras resultantes de los cambios de fase</a:t>
            </a:r>
            <a:r>
              <a:rPr lang="es-ES" sz="2400" dirty="0" smtClean="0"/>
              <a:t>.</a:t>
            </a:r>
            <a:endParaRPr lang="es-ES" sz="2400" dirty="0"/>
          </a:p>
        </p:txBody>
      </p:sp>
    </p:spTree>
    <p:extLst>
      <p:ext uri="{BB962C8B-B14F-4D97-AF65-F5344CB8AC3E}">
        <p14:creationId xmlns:p14="http://schemas.microsoft.com/office/powerpoint/2010/main" val="27320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100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1000"/>
                                        <p:tgtEl>
                                          <p:spTgt spid="38"/>
                                        </p:tgtEl>
                                      </p:cBhvr>
                                    </p:animEffect>
                                    <p:anim calcmode="lin" valueType="num">
                                      <p:cBhvr>
                                        <p:cTn id="14" dur="1000" fill="hold"/>
                                        <p:tgtEl>
                                          <p:spTgt spid="38"/>
                                        </p:tgtEl>
                                        <p:attrNameLst>
                                          <p:attrName>ppt_x</p:attrName>
                                        </p:attrNameLst>
                                      </p:cBhvr>
                                      <p:tavLst>
                                        <p:tav tm="0">
                                          <p:val>
                                            <p:strVal val="#ppt_x"/>
                                          </p:val>
                                        </p:tav>
                                        <p:tav tm="100000">
                                          <p:val>
                                            <p:strVal val="#ppt_x"/>
                                          </p:val>
                                        </p:tav>
                                      </p:tavLst>
                                    </p:anim>
                                    <p:anim calcmode="lin" valueType="num">
                                      <p:cBhvr>
                                        <p:cTn id="15" dur="1000" fill="hold"/>
                                        <p:tgtEl>
                                          <p:spTgt spid="38"/>
                                        </p:tgtEl>
                                        <p:attrNameLst>
                                          <p:attrName>ppt_y</p:attrName>
                                        </p:attrNameLst>
                                      </p:cBhvr>
                                      <p:tavLst>
                                        <p:tav tm="0">
                                          <p:val>
                                            <p:strVal val="#ppt_y+.1"/>
                                          </p:val>
                                        </p:tav>
                                        <p:tav tm="100000">
                                          <p:val>
                                            <p:strVal val="#ppt_y"/>
                                          </p:val>
                                        </p:tav>
                                      </p:tavLst>
                                    </p:anim>
                                  </p:childTnLst>
                                </p:cTn>
                              </p:par>
                            </p:childTnLst>
                          </p:cTn>
                        </p:par>
                        <p:par>
                          <p:cTn id="16" fill="hold">
                            <p:stCondLst>
                              <p:cond delay="4000"/>
                            </p:stCondLst>
                            <p:childTnLst>
                              <p:par>
                                <p:cTn id="17" presetID="42" presetClass="entr" presetSubtype="0" fill="hold" grpId="0" nodeType="afterEffect">
                                  <p:stCondLst>
                                    <p:cond delay="10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par>
                          <p:cTn id="22" fill="hold">
                            <p:stCondLst>
                              <p:cond delay="6000"/>
                            </p:stCondLst>
                            <p:childTnLst>
                              <p:par>
                                <p:cTn id="23" presetID="42" presetClass="entr" presetSubtype="0" fill="hold" grpId="0" nodeType="afterEffect">
                                  <p:stCondLst>
                                    <p:cond delay="100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anim calcmode="lin" valueType="num">
                                      <p:cBhvr>
                                        <p:cTn id="26" dur="1000" fill="hold"/>
                                        <p:tgtEl>
                                          <p:spTgt spid="13"/>
                                        </p:tgtEl>
                                        <p:attrNameLst>
                                          <p:attrName>ppt_x</p:attrName>
                                        </p:attrNameLst>
                                      </p:cBhvr>
                                      <p:tavLst>
                                        <p:tav tm="0">
                                          <p:val>
                                            <p:strVal val="#ppt_x"/>
                                          </p:val>
                                        </p:tav>
                                        <p:tav tm="100000">
                                          <p:val>
                                            <p:strVal val="#ppt_x"/>
                                          </p:val>
                                        </p:tav>
                                      </p:tavLst>
                                    </p:anim>
                                    <p:anim calcmode="lin" valueType="num">
                                      <p:cBhvr>
                                        <p:cTn id="2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8" grpId="0"/>
      <p:bldP spid="4"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CuadroTexto"/>
          <p:cNvSpPr txBox="1"/>
          <p:nvPr/>
        </p:nvSpPr>
        <p:spPr>
          <a:xfrm>
            <a:off x="827584" y="2780928"/>
            <a:ext cx="7920880" cy="1569660"/>
          </a:xfrm>
          <a:prstGeom prst="rect">
            <a:avLst/>
          </a:prstGeom>
          <a:noFill/>
        </p:spPr>
        <p:txBody>
          <a:bodyPr wrap="square" rtlCol="0">
            <a:spAutoFit/>
          </a:bodyPr>
          <a:lstStyle/>
          <a:p>
            <a:pPr marL="457200" indent="-457200">
              <a:buAutoNum type="arabicPeriod"/>
            </a:pPr>
            <a:r>
              <a:rPr lang="es-ES" sz="2400" dirty="0" smtClean="0">
                <a:latin typeface="Arial" pitchFamily="34" charset="0"/>
                <a:cs typeface="Arial" pitchFamily="34" charset="0"/>
                <a:hlinkClick r:id="rId2" action="ppaction://hlinksldjump"/>
              </a:rPr>
              <a:t>ALEACIONES</a:t>
            </a:r>
            <a:endParaRPr lang="es-ES" sz="2400" dirty="0" smtClean="0">
              <a:latin typeface="Arial" pitchFamily="34" charset="0"/>
              <a:cs typeface="Arial" pitchFamily="34" charset="0"/>
            </a:endParaRPr>
          </a:p>
          <a:p>
            <a:pPr marL="457200" indent="-457200">
              <a:buAutoNum type="arabicPeriod"/>
            </a:pPr>
            <a:r>
              <a:rPr lang="es-ES" sz="2400" dirty="0" smtClean="0">
                <a:latin typeface="Arial" pitchFamily="34" charset="0"/>
                <a:cs typeface="Arial" pitchFamily="34" charset="0"/>
                <a:hlinkClick r:id="rId3" action="ppaction://hlinksldjump"/>
              </a:rPr>
              <a:t>DIAGRAMAS DE EQUILIBRIO</a:t>
            </a:r>
            <a:endParaRPr lang="es-ES" sz="2400" dirty="0" smtClean="0">
              <a:latin typeface="Arial" pitchFamily="34" charset="0"/>
              <a:cs typeface="Arial" pitchFamily="34" charset="0"/>
            </a:endParaRPr>
          </a:p>
          <a:p>
            <a:pPr marL="457200" indent="-457200">
              <a:buAutoNum type="arabicPeriod"/>
            </a:pPr>
            <a:r>
              <a:rPr lang="es-ES" sz="2400" dirty="0" smtClean="0">
                <a:latin typeface="Arial" pitchFamily="34" charset="0"/>
                <a:cs typeface="Arial" pitchFamily="34" charset="0"/>
                <a:hlinkClick r:id="rId4" action="ppaction://hlinksldjump"/>
              </a:rPr>
              <a:t>TIPOS DE DIAGRAMAS SEGÚN LA SOLUBILIDAD</a:t>
            </a:r>
            <a:endParaRPr lang="es-ES" sz="2400" dirty="0" smtClean="0">
              <a:latin typeface="Arial" pitchFamily="34" charset="0"/>
              <a:cs typeface="Arial" pitchFamily="34" charset="0"/>
            </a:endParaRPr>
          </a:p>
          <a:p>
            <a:pPr marL="457200" indent="-457200">
              <a:buAutoNum type="arabicPeriod"/>
            </a:pPr>
            <a:r>
              <a:rPr lang="es-ES" sz="2400" dirty="0" smtClean="0">
                <a:latin typeface="Arial" pitchFamily="34" charset="0"/>
                <a:cs typeface="Arial" pitchFamily="34" charset="0"/>
                <a:hlinkClick r:id="rId5" action="ppaction://hlinksldjump"/>
              </a:rPr>
              <a:t>DIAGRAMA Fe-C</a:t>
            </a:r>
            <a:endParaRPr lang="es-ES" sz="2400" dirty="0" smtClean="0">
              <a:latin typeface="Arial" pitchFamily="34" charset="0"/>
              <a:cs typeface="Arial" pitchFamily="34" charset="0"/>
            </a:endParaRPr>
          </a:p>
        </p:txBody>
      </p:sp>
      <p:sp>
        <p:nvSpPr>
          <p:cNvPr id="4" name="3 CuadroTexto"/>
          <p:cNvSpPr txBox="1"/>
          <p:nvPr/>
        </p:nvSpPr>
        <p:spPr>
          <a:xfrm>
            <a:off x="1763688" y="1484784"/>
            <a:ext cx="5616624" cy="584775"/>
          </a:xfrm>
          <a:prstGeom prst="rect">
            <a:avLst/>
          </a:prstGeom>
          <a:noFill/>
        </p:spPr>
        <p:txBody>
          <a:bodyPr wrap="square" rtlCol="0">
            <a:spAutoFit/>
          </a:bodyPr>
          <a:lstStyle/>
          <a:p>
            <a:pPr algn="ctr"/>
            <a:r>
              <a:rPr lang="es-ES" sz="3200" dirty="0" smtClean="0">
                <a:solidFill>
                  <a:schemeClr val="tx1">
                    <a:lumMod val="50000"/>
                    <a:lumOff val="50000"/>
                  </a:schemeClr>
                </a:solidFill>
                <a:latin typeface="Arial" pitchFamily="34" charset="0"/>
                <a:cs typeface="Arial" pitchFamily="34" charset="0"/>
              </a:rPr>
              <a:t>ÍNDICE</a:t>
            </a:r>
            <a:endParaRPr lang="es-ES" sz="3200"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10800149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683568" y="4451628"/>
            <a:ext cx="8136904" cy="1569660"/>
          </a:xfrm>
          <a:prstGeom prst="rect">
            <a:avLst/>
          </a:prstGeom>
          <a:noFill/>
        </p:spPr>
        <p:txBody>
          <a:bodyPr wrap="square" rtlCol="0">
            <a:spAutoFit/>
          </a:bodyPr>
          <a:lstStyle/>
          <a:p>
            <a:pPr algn="just"/>
            <a:r>
              <a:rPr lang="es-ES" sz="2400" dirty="0" smtClean="0"/>
              <a:t>Si anoto las </a:t>
            </a:r>
            <a:r>
              <a:rPr lang="es-ES" sz="2400" b="1" dirty="0" smtClean="0"/>
              <a:t>concentraciones</a:t>
            </a:r>
            <a:r>
              <a:rPr lang="es-ES" sz="2400" dirty="0" smtClean="0"/>
              <a:t> y la </a:t>
            </a:r>
            <a:r>
              <a:rPr lang="es-ES" sz="2400" b="1" dirty="0" smtClean="0"/>
              <a:t>temperatura</a:t>
            </a:r>
            <a:r>
              <a:rPr lang="es-ES" sz="2400" dirty="0" smtClean="0"/>
              <a:t> de comienzo y fin del </a:t>
            </a:r>
            <a:r>
              <a:rPr lang="es-ES" sz="2400" b="1" dirty="0" smtClean="0"/>
              <a:t>cambio de estado</a:t>
            </a:r>
            <a:r>
              <a:rPr lang="es-ES" sz="2400" dirty="0" smtClean="0"/>
              <a:t> (en el caso de las sustancias puras es una única temperatura), obtendré el diagrama de equilibrio de fases. </a:t>
            </a:r>
            <a:endParaRPr lang="es-ES" sz="2400" dirty="0"/>
          </a:p>
        </p:txBody>
      </p:sp>
      <p:pic>
        <p:nvPicPr>
          <p:cNvPr id="5123"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8368"/>
          <a:stretch/>
        </p:blipFill>
        <p:spPr bwMode="auto">
          <a:xfrm>
            <a:off x="239222" y="540974"/>
            <a:ext cx="5272364" cy="357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136" y="836712"/>
            <a:ext cx="2797398" cy="2764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3455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6916"/>
          <a:stretch/>
        </p:blipFill>
        <p:spPr bwMode="auto">
          <a:xfrm>
            <a:off x="251520" y="260648"/>
            <a:ext cx="3143250" cy="216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4499" y="1556792"/>
            <a:ext cx="5080066" cy="4879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Elipse"/>
          <p:cNvSpPr/>
          <p:nvPr/>
        </p:nvSpPr>
        <p:spPr>
          <a:xfrm>
            <a:off x="1135553" y="1952836"/>
            <a:ext cx="72008" cy="7200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7 Elipse"/>
          <p:cNvSpPr/>
          <p:nvPr/>
        </p:nvSpPr>
        <p:spPr>
          <a:xfrm>
            <a:off x="1403648" y="1952931"/>
            <a:ext cx="72008" cy="7200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8 Elipse"/>
          <p:cNvSpPr/>
          <p:nvPr/>
        </p:nvSpPr>
        <p:spPr>
          <a:xfrm>
            <a:off x="4902781" y="4746593"/>
            <a:ext cx="72008" cy="7200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9 Elipse"/>
          <p:cNvSpPr/>
          <p:nvPr/>
        </p:nvSpPr>
        <p:spPr>
          <a:xfrm>
            <a:off x="1519046" y="1556887"/>
            <a:ext cx="72008" cy="7200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10 Elipse"/>
          <p:cNvSpPr/>
          <p:nvPr/>
        </p:nvSpPr>
        <p:spPr>
          <a:xfrm>
            <a:off x="1759062" y="1844824"/>
            <a:ext cx="72008" cy="7200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11 Elipse"/>
          <p:cNvSpPr/>
          <p:nvPr/>
        </p:nvSpPr>
        <p:spPr>
          <a:xfrm>
            <a:off x="5530779" y="4107015"/>
            <a:ext cx="72008" cy="7200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12 Elipse"/>
          <p:cNvSpPr/>
          <p:nvPr/>
        </p:nvSpPr>
        <p:spPr>
          <a:xfrm>
            <a:off x="5520116" y="4509120"/>
            <a:ext cx="72008" cy="7200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13 Elipse"/>
          <p:cNvSpPr/>
          <p:nvPr/>
        </p:nvSpPr>
        <p:spPr>
          <a:xfrm>
            <a:off x="1823145" y="1196752"/>
            <a:ext cx="72008" cy="7200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14 Elipse"/>
          <p:cNvSpPr/>
          <p:nvPr/>
        </p:nvSpPr>
        <p:spPr>
          <a:xfrm>
            <a:off x="2051720" y="1516547"/>
            <a:ext cx="72008" cy="7200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15 Elipse"/>
          <p:cNvSpPr/>
          <p:nvPr/>
        </p:nvSpPr>
        <p:spPr>
          <a:xfrm>
            <a:off x="6516216" y="3377362"/>
            <a:ext cx="72008" cy="7200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16 Elipse"/>
          <p:cNvSpPr/>
          <p:nvPr/>
        </p:nvSpPr>
        <p:spPr>
          <a:xfrm>
            <a:off x="6516216" y="3960676"/>
            <a:ext cx="72008" cy="7200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17 Elipse"/>
          <p:cNvSpPr/>
          <p:nvPr/>
        </p:nvSpPr>
        <p:spPr>
          <a:xfrm>
            <a:off x="2123728" y="908720"/>
            <a:ext cx="72008" cy="72008"/>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18 Elipse"/>
          <p:cNvSpPr/>
          <p:nvPr/>
        </p:nvSpPr>
        <p:spPr>
          <a:xfrm>
            <a:off x="2267744" y="1052736"/>
            <a:ext cx="72008" cy="72008"/>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19 Elipse"/>
          <p:cNvSpPr/>
          <p:nvPr/>
        </p:nvSpPr>
        <p:spPr>
          <a:xfrm>
            <a:off x="7489012" y="2813710"/>
            <a:ext cx="72008" cy="72008"/>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20 Elipse"/>
          <p:cNvSpPr/>
          <p:nvPr/>
        </p:nvSpPr>
        <p:spPr>
          <a:xfrm>
            <a:off x="7489012" y="3140968"/>
            <a:ext cx="72008" cy="72008"/>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21 Elipse"/>
          <p:cNvSpPr/>
          <p:nvPr/>
        </p:nvSpPr>
        <p:spPr>
          <a:xfrm>
            <a:off x="8100392" y="2492896"/>
            <a:ext cx="72008" cy="7200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22 Elipse"/>
          <p:cNvSpPr/>
          <p:nvPr/>
        </p:nvSpPr>
        <p:spPr>
          <a:xfrm>
            <a:off x="2483768" y="764704"/>
            <a:ext cx="72008" cy="7200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23 Elipse"/>
          <p:cNvSpPr/>
          <p:nvPr/>
        </p:nvSpPr>
        <p:spPr>
          <a:xfrm>
            <a:off x="2682625" y="764704"/>
            <a:ext cx="72008" cy="7200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0208362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539552" y="4451628"/>
            <a:ext cx="8424936" cy="1569660"/>
          </a:xfrm>
          <a:prstGeom prst="rect">
            <a:avLst/>
          </a:prstGeom>
          <a:noFill/>
        </p:spPr>
        <p:txBody>
          <a:bodyPr wrap="square" rtlCol="0">
            <a:spAutoFit/>
          </a:bodyPr>
          <a:lstStyle/>
          <a:p>
            <a:r>
              <a:rPr lang="es-ES" sz="2400" b="1" dirty="0" smtClean="0"/>
              <a:t>Punto P</a:t>
            </a:r>
            <a:r>
              <a:rPr lang="es-ES" sz="2400" dirty="0" smtClean="0"/>
              <a:t>: sólo hay 1 fase (L), y será así hasta bajar a la línea de fase L (línea de </a:t>
            </a:r>
            <a:r>
              <a:rPr lang="es-ES" sz="2400" dirty="0" err="1" smtClean="0"/>
              <a:t>líquidus</a:t>
            </a:r>
            <a:r>
              <a:rPr lang="es-ES" sz="2400" dirty="0" smtClean="0"/>
              <a:t>). La concentración de sus componentes será: </a:t>
            </a:r>
          </a:p>
          <a:p>
            <a:pPr marL="342900" indent="-342900">
              <a:buFont typeface="Arial" pitchFamily="34" charset="0"/>
              <a:buChar char="•"/>
            </a:pPr>
            <a:r>
              <a:rPr lang="es-ES" sz="2400" dirty="0"/>
              <a:t>p</a:t>
            </a:r>
            <a:r>
              <a:rPr lang="es-ES" sz="2400" dirty="0" smtClean="0"/>
              <a:t>ara el componente A: 	</a:t>
            </a:r>
            <a:r>
              <a:rPr lang="es-ES" sz="2400" dirty="0"/>
              <a:t> </a:t>
            </a:r>
            <a:r>
              <a:rPr lang="es-ES" sz="2400" dirty="0" smtClean="0"/>
              <a:t>C</a:t>
            </a:r>
            <a:r>
              <a:rPr lang="es-ES" sz="2400" baseline="-25000" dirty="0" smtClean="0"/>
              <a:t>A</a:t>
            </a:r>
            <a:r>
              <a:rPr lang="es-ES" sz="2400" dirty="0" smtClean="0"/>
              <a:t> </a:t>
            </a:r>
            <a:r>
              <a:rPr lang="es-ES" sz="2400" dirty="0"/>
              <a:t>= </a:t>
            </a:r>
            <a:r>
              <a:rPr lang="es-ES" sz="2400" dirty="0" smtClean="0"/>
              <a:t>C</a:t>
            </a:r>
            <a:r>
              <a:rPr lang="es-ES" sz="2400" baseline="-25000" dirty="0" smtClean="0"/>
              <a:t>0</a:t>
            </a:r>
            <a:r>
              <a:rPr lang="es-ES" sz="2400" dirty="0" smtClean="0"/>
              <a:t> = 50%, </a:t>
            </a:r>
          </a:p>
          <a:p>
            <a:pPr marL="342900" indent="-342900">
              <a:buFont typeface="Arial" pitchFamily="34" charset="0"/>
              <a:buChar char="•"/>
            </a:pPr>
            <a:r>
              <a:rPr lang="es-ES" sz="2400" dirty="0" smtClean="0"/>
              <a:t>y para el componente B: 	</a:t>
            </a:r>
            <a:r>
              <a:rPr lang="es-ES" sz="2400" dirty="0"/>
              <a:t> </a:t>
            </a:r>
            <a:r>
              <a:rPr lang="es-ES" sz="2400" dirty="0" smtClean="0"/>
              <a:t>C</a:t>
            </a:r>
            <a:r>
              <a:rPr lang="es-ES" sz="2400" baseline="-25000" dirty="0" smtClean="0"/>
              <a:t>B</a:t>
            </a:r>
            <a:r>
              <a:rPr lang="es-ES" sz="2400" dirty="0" smtClean="0"/>
              <a:t> </a:t>
            </a:r>
            <a:r>
              <a:rPr lang="es-ES" sz="2400" dirty="0"/>
              <a:t>= </a:t>
            </a:r>
            <a:r>
              <a:rPr lang="es-ES" sz="2400" dirty="0" smtClean="0"/>
              <a:t>100 - C</a:t>
            </a:r>
            <a:r>
              <a:rPr lang="es-ES" sz="2400" baseline="-25000" dirty="0" smtClean="0"/>
              <a:t>0</a:t>
            </a:r>
            <a:r>
              <a:rPr lang="es-ES" sz="2400" dirty="0" smtClean="0"/>
              <a:t> = 50%</a:t>
            </a:r>
            <a:endParaRPr lang="es-ES" sz="24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764" y="542925"/>
            <a:ext cx="5230710" cy="3606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5 CuadroTexto"/>
          <p:cNvSpPr txBox="1"/>
          <p:nvPr/>
        </p:nvSpPr>
        <p:spPr>
          <a:xfrm>
            <a:off x="5580112" y="620688"/>
            <a:ext cx="3456384" cy="1938992"/>
          </a:xfrm>
          <a:prstGeom prst="rect">
            <a:avLst/>
          </a:prstGeom>
          <a:noFill/>
        </p:spPr>
        <p:txBody>
          <a:bodyPr wrap="square" rtlCol="0">
            <a:spAutoFit/>
          </a:bodyPr>
          <a:lstStyle/>
          <a:p>
            <a:pPr algn="just"/>
            <a:r>
              <a:rPr lang="es-ES" sz="2000" dirty="0" smtClean="0"/>
              <a:t>Consideremos diversos puntos dentro de la gráfica, que corresponden al enfriamiento de una aleación determinada (es decir, con una concentración determinada).</a:t>
            </a:r>
          </a:p>
        </p:txBody>
      </p:sp>
      <p:sp>
        <p:nvSpPr>
          <p:cNvPr id="5" name="4 Elipse"/>
          <p:cNvSpPr/>
          <p:nvPr/>
        </p:nvSpPr>
        <p:spPr>
          <a:xfrm>
            <a:off x="2893107" y="1196752"/>
            <a:ext cx="216024" cy="147647"/>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2390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683568" y="4451628"/>
            <a:ext cx="8136904" cy="1938992"/>
          </a:xfrm>
          <a:prstGeom prst="rect">
            <a:avLst/>
          </a:prstGeom>
          <a:noFill/>
        </p:spPr>
        <p:txBody>
          <a:bodyPr wrap="square" rtlCol="0">
            <a:spAutoFit/>
          </a:bodyPr>
          <a:lstStyle/>
          <a:p>
            <a:r>
              <a:rPr lang="es-ES" sz="2400" b="1" dirty="0" smtClean="0"/>
              <a:t>Punto Q</a:t>
            </a:r>
            <a:r>
              <a:rPr lang="es-ES" sz="2400" dirty="0" smtClean="0"/>
              <a:t>: es un punto sobre la línea de fase L (línea de </a:t>
            </a:r>
            <a:r>
              <a:rPr lang="es-ES" sz="2400" dirty="0" err="1" smtClean="0"/>
              <a:t>líquidus</a:t>
            </a:r>
            <a:r>
              <a:rPr lang="es-ES" sz="2400" dirty="0" smtClean="0"/>
              <a:t>). A partir de ahora comenzará a aparecer la fase </a:t>
            </a:r>
            <a:r>
              <a:rPr lang="el-GR" sz="2400" dirty="0" smtClean="0"/>
              <a:t>α</a:t>
            </a:r>
            <a:r>
              <a:rPr lang="es-ES" sz="2400" dirty="0" smtClean="0"/>
              <a:t>. Las concentraciones no cambiarían: el líquido estará formado por:</a:t>
            </a:r>
          </a:p>
          <a:p>
            <a:pPr marL="342900" indent="-342900">
              <a:buFont typeface="Arial" pitchFamily="34" charset="0"/>
              <a:buChar char="•"/>
            </a:pPr>
            <a:r>
              <a:rPr lang="es-ES" sz="2400" dirty="0"/>
              <a:t>p</a:t>
            </a:r>
            <a:r>
              <a:rPr lang="es-ES" sz="2400" dirty="0" smtClean="0"/>
              <a:t>ara el componente A: 	</a:t>
            </a:r>
            <a:r>
              <a:rPr lang="es-ES" sz="2400" dirty="0"/>
              <a:t> </a:t>
            </a:r>
            <a:r>
              <a:rPr lang="es-ES" sz="2400" dirty="0" smtClean="0"/>
              <a:t>C</a:t>
            </a:r>
            <a:r>
              <a:rPr lang="es-ES" sz="2400" baseline="-25000" dirty="0" smtClean="0"/>
              <a:t>A</a:t>
            </a:r>
            <a:r>
              <a:rPr lang="es-ES" sz="2400" dirty="0" smtClean="0"/>
              <a:t> </a:t>
            </a:r>
            <a:r>
              <a:rPr lang="es-ES" sz="2400" dirty="0"/>
              <a:t>= </a:t>
            </a:r>
            <a:r>
              <a:rPr lang="es-ES" sz="2400" dirty="0" smtClean="0"/>
              <a:t>C</a:t>
            </a:r>
            <a:r>
              <a:rPr lang="es-ES" sz="2400" baseline="-25000" dirty="0" smtClean="0"/>
              <a:t>0</a:t>
            </a:r>
            <a:r>
              <a:rPr lang="es-ES" sz="2400" dirty="0" smtClean="0"/>
              <a:t> = 50%, </a:t>
            </a:r>
          </a:p>
          <a:p>
            <a:pPr marL="342900" indent="-342900">
              <a:buFont typeface="Arial" pitchFamily="34" charset="0"/>
              <a:buChar char="•"/>
            </a:pPr>
            <a:r>
              <a:rPr lang="es-ES" sz="2400" dirty="0" smtClean="0"/>
              <a:t>y para el componente B: 	</a:t>
            </a:r>
            <a:r>
              <a:rPr lang="es-ES" sz="2400" dirty="0"/>
              <a:t> </a:t>
            </a:r>
            <a:r>
              <a:rPr lang="es-ES" sz="2400" dirty="0" smtClean="0"/>
              <a:t>C</a:t>
            </a:r>
            <a:r>
              <a:rPr lang="es-ES" sz="2400" baseline="-25000" dirty="0" smtClean="0"/>
              <a:t>B</a:t>
            </a:r>
            <a:r>
              <a:rPr lang="es-ES" sz="2400" dirty="0" smtClean="0"/>
              <a:t> </a:t>
            </a:r>
            <a:r>
              <a:rPr lang="es-ES" sz="2400" dirty="0"/>
              <a:t>= </a:t>
            </a:r>
            <a:r>
              <a:rPr lang="es-ES" sz="2400" dirty="0" smtClean="0"/>
              <a:t>100 - C</a:t>
            </a:r>
            <a:r>
              <a:rPr lang="es-ES" sz="2400" baseline="-25000" dirty="0" smtClean="0"/>
              <a:t>0</a:t>
            </a:r>
            <a:r>
              <a:rPr lang="es-ES" sz="2400" dirty="0" smtClean="0"/>
              <a:t> = 50%</a:t>
            </a:r>
            <a:endParaRPr lang="es-ES" sz="24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764" y="542925"/>
            <a:ext cx="5230710" cy="3606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3 Elipse"/>
          <p:cNvSpPr/>
          <p:nvPr/>
        </p:nvSpPr>
        <p:spPr>
          <a:xfrm>
            <a:off x="2893107" y="1700808"/>
            <a:ext cx="216024" cy="147647"/>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586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611560" y="4149080"/>
            <a:ext cx="8136904" cy="1015663"/>
          </a:xfrm>
          <a:prstGeom prst="rect">
            <a:avLst/>
          </a:prstGeom>
          <a:noFill/>
        </p:spPr>
        <p:txBody>
          <a:bodyPr wrap="square" rtlCol="0">
            <a:spAutoFit/>
          </a:bodyPr>
          <a:lstStyle/>
          <a:p>
            <a:r>
              <a:rPr lang="es-ES" sz="2000" dirty="0" smtClean="0"/>
              <a:t>Se traza una horizontal (isoterma) por el punto D, que cortará a las líneas de </a:t>
            </a:r>
            <a:r>
              <a:rPr lang="es-ES" sz="2000" dirty="0" err="1" smtClean="0"/>
              <a:t>líquidus</a:t>
            </a:r>
            <a:r>
              <a:rPr lang="es-ES" sz="2000" dirty="0" smtClean="0"/>
              <a:t> y </a:t>
            </a:r>
            <a:r>
              <a:rPr lang="es-ES" sz="2000" dirty="0" err="1" smtClean="0"/>
              <a:t>sólidus</a:t>
            </a:r>
            <a:r>
              <a:rPr lang="es-ES" sz="2000" dirty="0" smtClean="0"/>
              <a:t>, proporcionando la concentración de los componentes A y B en las fases L y </a:t>
            </a:r>
            <a:r>
              <a:rPr lang="el-GR" sz="2000" dirty="0" smtClean="0"/>
              <a:t>α</a:t>
            </a:r>
            <a:r>
              <a:rPr lang="es-ES" sz="2000" dirty="0" smtClean="0"/>
              <a:t> que coexisten en el punto D:</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764" y="542925"/>
            <a:ext cx="5230710" cy="3606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3 CuadroTexto"/>
          <p:cNvSpPr txBox="1"/>
          <p:nvPr/>
        </p:nvSpPr>
        <p:spPr>
          <a:xfrm>
            <a:off x="5580112" y="764704"/>
            <a:ext cx="3384376" cy="3046988"/>
          </a:xfrm>
          <a:prstGeom prst="rect">
            <a:avLst/>
          </a:prstGeom>
          <a:noFill/>
        </p:spPr>
        <p:txBody>
          <a:bodyPr wrap="square" rtlCol="0">
            <a:spAutoFit/>
          </a:bodyPr>
          <a:lstStyle/>
          <a:p>
            <a:r>
              <a:rPr lang="es-ES" sz="2400" b="1" dirty="0" smtClean="0"/>
              <a:t>Punto D</a:t>
            </a:r>
            <a:r>
              <a:rPr lang="es-ES" sz="2400" dirty="0" smtClean="0"/>
              <a:t>: En esa zona conviven las fases L y </a:t>
            </a:r>
            <a:r>
              <a:rPr lang="el-GR" sz="2400" dirty="0" smtClean="0"/>
              <a:t>α</a:t>
            </a:r>
            <a:r>
              <a:rPr lang="es-ES" sz="2400" dirty="0" smtClean="0"/>
              <a:t>, con lo que se debe averiguar el porcentaje de cada una. Para ello se aplica la denominada </a:t>
            </a:r>
            <a:r>
              <a:rPr lang="es-ES" sz="2400" b="1" dirty="0" smtClean="0"/>
              <a:t>regla de la palanca </a:t>
            </a:r>
            <a:r>
              <a:rPr lang="es-ES" sz="2400" dirty="0" smtClean="0"/>
              <a:t>o</a:t>
            </a:r>
            <a:r>
              <a:rPr lang="es-ES" sz="2400" b="1" dirty="0" smtClean="0"/>
              <a:t> de los segmentos inversos</a:t>
            </a:r>
            <a:r>
              <a:rPr lang="es-ES" sz="2400" dirty="0" smtClean="0"/>
              <a:t>:</a:t>
            </a:r>
          </a:p>
        </p:txBody>
      </p:sp>
      <p:graphicFrame>
        <p:nvGraphicFramePr>
          <p:cNvPr id="2" name="1 Tabla"/>
          <p:cNvGraphicFramePr>
            <a:graphicFrameLocks noGrp="1"/>
          </p:cNvGraphicFramePr>
          <p:nvPr>
            <p:extLst>
              <p:ext uri="{D42A27DB-BD31-4B8C-83A1-F6EECF244321}">
                <p14:modId xmlns:p14="http://schemas.microsoft.com/office/powerpoint/2010/main" val="2622726264"/>
              </p:ext>
            </p:extLst>
          </p:nvPr>
        </p:nvGraphicFramePr>
        <p:xfrm>
          <a:off x="2568474" y="5236751"/>
          <a:ext cx="6096000" cy="1371600"/>
        </p:xfrm>
        <a:graphic>
          <a:graphicData uri="http://schemas.openxmlformats.org/drawingml/2006/table">
            <a:tbl>
              <a:tblPr firstRow="1" bandRow="1">
                <a:tableStyleId>{5C22544A-7EE6-4342-B048-85BDC9FD1C3A}</a:tableStyleId>
              </a:tblPr>
              <a:tblGrid>
                <a:gridCol w="3048000"/>
                <a:gridCol w="3048000"/>
              </a:tblGrid>
              <a:tr h="370840">
                <a:tc>
                  <a:txBody>
                    <a:bodyPr/>
                    <a:lstStyle/>
                    <a:p>
                      <a:pPr algn="ctr"/>
                      <a:r>
                        <a:rPr lang="es-ES" sz="2400" dirty="0" smtClean="0"/>
                        <a:t>fase L</a:t>
                      </a:r>
                      <a:endParaRPr lang="es-ES" sz="2400" dirty="0"/>
                    </a:p>
                  </a:txBody>
                  <a:tcPr/>
                </a:tc>
                <a:tc>
                  <a:txBody>
                    <a:bodyPr/>
                    <a:lstStyle/>
                    <a:p>
                      <a:pPr algn="ctr"/>
                      <a:r>
                        <a:rPr lang="es-ES" sz="2400" dirty="0" smtClean="0"/>
                        <a:t>fase </a:t>
                      </a:r>
                      <a:r>
                        <a:rPr lang="el-GR" sz="2400" dirty="0" smtClean="0"/>
                        <a:t>α</a:t>
                      </a:r>
                      <a:endParaRPr lang="es-ES" sz="2400" dirty="0"/>
                    </a:p>
                  </a:txBody>
                  <a:tcPr/>
                </a:tc>
              </a:tr>
              <a:tr h="370840">
                <a:tc>
                  <a:txBody>
                    <a:bodyPr/>
                    <a:lstStyle/>
                    <a:p>
                      <a:pPr algn="ctr"/>
                      <a:r>
                        <a:rPr lang="es-ES" sz="2400" dirty="0" smtClean="0"/>
                        <a:t>C</a:t>
                      </a:r>
                      <a:r>
                        <a:rPr lang="es-ES" sz="2400" baseline="-25000" dirty="0" smtClean="0"/>
                        <a:t>A,L</a:t>
                      </a:r>
                      <a:r>
                        <a:rPr lang="es-ES" sz="2400" dirty="0" smtClean="0"/>
                        <a:t> = C</a:t>
                      </a:r>
                      <a:r>
                        <a:rPr lang="es-ES" sz="2400" baseline="-25000" dirty="0" smtClean="0"/>
                        <a:t>L</a:t>
                      </a:r>
                      <a:r>
                        <a:rPr lang="es-ES" sz="2400" dirty="0" smtClean="0"/>
                        <a:t> = 29%</a:t>
                      </a:r>
                      <a:endParaRPr lang="es-ES" sz="2400" dirty="0"/>
                    </a:p>
                  </a:txBody>
                  <a:tcPr/>
                </a:tc>
                <a:tc>
                  <a:txBody>
                    <a:bodyPr/>
                    <a:lstStyle/>
                    <a:p>
                      <a:pPr algn="ctr"/>
                      <a:r>
                        <a:rPr lang="es-ES" sz="2400" dirty="0" smtClean="0"/>
                        <a:t>C</a:t>
                      </a:r>
                      <a:r>
                        <a:rPr lang="es-ES" sz="2400" baseline="-25000" dirty="0" smtClean="0"/>
                        <a:t>A,</a:t>
                      </a:r>
                      <a:r>
                        <a:rPr lang="el-GR" sz="2400" baseline="-25000" dirty="0" smtClean="0"/>
                        <a:t>α</a:t>
                      </a:r>
                      <a:r>
                        <a:rPr lang="es-ES" sz="2400" dirty="0" smtClean="0"/>
                        <a:t> = C</a:t>
                      </a:r>
                      <a:r>
                        <a:rPr lang="el-GR" sz="2400" baseline="-25000" dirty="0" smtClean="0"/>
                        <a:t>α</a:t>
                      </a:r>
                      <a:r>
                        <a:rPr lang="es-ES" sz="2400" dirty="0" smtClean="0"/>
                        <a:t> = 70%</a:t>
                      </a:r>
                      <a:endParaRPr lang="es-ES" sz="2400" dirty="0"/>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2400" dirty="0" smtClean="0"/>
                        <a:t>C</a:t>
                      </a:r>
                      <a:r>
                        <a:rPr lang="es-ES" sz="2400" baseline="-25000" dirty="0" smtClean="0"/>
                        <a:t>B,L</a:t>
                      </a:r>
                      <a:r>
                        <a:rPr lang="es-ES" sz="2400" dirty="0" smtClean="0"/>
                        <a:t> = 100 - C</a:t>
                      </a:r>
                      <a:r>
                        <a:rPr lang="es-ES" sz="2400" baseline="-25000" dirty="0" smtClean="0"/>
                        <a:t>L</a:t>
                      </a:r>
                      <a:r>
                        <a:rPr lang="es-ES" sz="2400" dirty="0" smtClean="0"/>
                        <a:t> = 71%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2400" dirty="0" smtClean="0"/>
                        <a:t>C</a:t>
                      </a:r>
                      <a:r>
                        <a:rPr lang="es-ES" sz="2400" baseline="-25000" dirty="0" smtClean="0"/>
                        <a:t>B,</a:t>
                      </a:r>
                      <a:r>
                        <a:rPr lang="el-GR" sz="2400" baseline="-25000" dirty="0" smtClean="0"/>
                        <a:t>α</a:t>
                      </a:r>
                      <a:r>
                        <a:rPr lang="es-ES" sz="2400" dirty="0" smtClean="0"/>
                        <a:t> = 100 - C</a:t>
                      </a:r>
                      <a:r>
                        <a:rPr lang="el-GR" sz="2400" baseline="-25000" dirty="0" smtClean="0"/>
                        <a:t>α</a:t>
                      </a:r>
                      <a:r>
                        <a:rPr lang="es-ES" sz="2400" dirty="0" smtClean="0"/>
                        <a:t> = 30%</a:t>
                      </a:r>
                    </a:p>
                  </a:txBody>
                  <a:tcPr/>
                </a:tc>
              </a:tr>
            </a:tbl>
          </a:graphicData>
        </a:graphic>
      </p:graphicFrame>
      <p:sp>
        <p:nvSpPr>
          <p:cNvPr id="5" name="4 Elipse"/>
          <p:cNvSpPr/>
          <p:nvPr/>
        </p:nvSpPr>
        <p:spPr>
          <a:xfrm>
            <a:off x="2893107" y="1913200"/>
            <a:ext cx="216024" cy="147647"/>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25793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764" y="542925"/>
            <a:ext cx="5230710" cy="3606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3 CuadroTexto"/>
          <p:cNvSpPr txBox="1"/>
          <p:nvPr/>
        </p:nvSpPr>
        <p:spPr>
          <a:xfrm>
            <a:off x="5508104" y="764704"/>
            <a:ext cx="3456384" cy="2677656"/>
          </a:xfrm>
          <a:prstGeom prst="rect">
            <a:avLst/>
          </a:prstGeom>
          <a:noFill/>
        </p:spPr>
        <p:txBody>
          <a:bodyPr wrap="square" rtlCol="0">
            <a:spAutoFit/>
          </a:bodyPr>
          <a:lstStyle/>
          <a:p>
            <a:r>
              <a:rPr lang="es-ES" sz="2400" dirty="0" smtClean="0"/>
              <a:t>Para saber la cantidad (fracción) de cada fase presente en el punto D, se debe observar nuevamente la isoterma y los segmentos formados (</a:t>
            </a:r>
            <a:r>
              <a:rPr lang="es-ES" sz="2400" b="1" dirty="0" smtClean="0"/>
              <a:t>recta de reparto</a:t>
            </a:r>
            <a:r>
              <a:rPr lang="es-ES" sz="2400" dirty="0" smtClean="0"/>
              <a:t>):</a:t>
            </a:r>
          </a:p>
        </p:txBody>
      </p:sp>
      <mc:AlternateContent xmlns:mc="http://schemas.openxmlformats.org/markup-compatibility/2006" xmlns:a14="http://schemas.microsoft.com/office/drawing/2010/main">
        <mc:Choice Requires="a14">
          <p:graphicFrame>
            <p:nvGraphicFramePr>
              <p:cNvPr id="2" name="1 Tabla"/>
              <p:cNvGraphicFramePr>
                <a:graphicFrameLocks noGrp="1"/>
              </p:cNvGraphicFramePr>
              <p:nvPr>
                <p:extLst>
                  <p:ext uri="{D42A27DB-BD31-4B8C-83A1-F6EECF244321}">
                    <p14:modId xmlns:p14="http://schemas.microsoft.com/office/powerpoint/2010/main" val="3145819013"/>
                  </p:ext>
                </p:extLst>
              </p:nvPr>
            </p:nvGraphicFramePr>
            <p:xfrm>
              <a:off x="1403648" y="5229200"/>
              <a:ext cx="6096000" cy="1297623"/>
            </p:xfrm>
            <a:graphic>
              <a:graphicData uri="http://schemas.openxmlformats.org/drawingml/2006/table">
                <a:tbl>
                  <a:tblPr firstRow="1" bandRow="1">
                    <a:tableStyleId>{21E4AEA4-8DFA-4A89-87EB-49C32662AFE0}</a:tableStyleId>
                  </a:tblPr>
                  <a:tblGrid>
                    <a:gridCol w="3048000"/>
                    <a:gridCol w="3048000"/>
                  </a:tblGrid>
                  <a:tr h="370840">
                    <a:tc>
                      <a:txBody>
                        <a:bodyPr/>
                        <a:lstStyle/>
                        <a:p>
                          <a:pPr algn="ctr"/>
                          <a:r>
                            <a:rPr lang="es-ES" sz="2400" dirty="0" smtClean="0"/>
                            <a:t>Fracción de fase L</a:t>
                          </a:r>
                          <a:endParaRPr lang="es-ES" sz="2400" dirty="0"/>
                        </a:p>
                      </a:txBody>
                      <a:tcPr/>
                    </a:tc>
                    <a:tc>
                      <a:txBody>
                        <a:bodyPr/>
                        <a:lstStyle/>
                        <a:p>
                          <a:pPr algn="ctr"/>
                          <a:r>
                            <a:rPr lang="es-ES" sz="2400" dirty="0" smtClean="0"/>
                            <a:t>Fracción de fase </a:t>
                          </a:r>
                          <a:r>
                            <a:rPr lang="el-GR" sz="2400" dirty="0" smtClean="0"/>
                            <a:t>α</a:t>
                          </a:r>
                          <a:endParaRPr lang="es-ES" sz="2400" dirty="0"/>
                        </a:p>
                      </a:txBody>
                      <a:tcPr/>
                    </a:tc>
                  </a:tr>
                  <a:tr h="741680">
                    <a:tc>
                      <a:txBody>
                        <a:bodyPr/>
                        <a:lstStyle/>
                        <a:p>
                          <a:pPr algn="ctr"/>
                          <a14:m>
                            <m:oMathPara xmlns:m="http://schemas.openxmlformats.org/officeDocument/2006/math">
                              <m:oMathParaPr>
                                <m:jc m:val="centerGroup"/>
                              </m:oMathParaPr>
                              <m:oMath xmlns:m="http://schemas.openxmlformats.org/officeDocument/2006/math">
                                <m:sSub>
                                  <m:sSubPr>
                                    <m:ctrlPr>
                                      <a:rPr lang="es-ES" sz="2400" i="1" smtClean="0">
                                        <a:latin typeface="Cambria Math"/>
                                      </a:rPr>
                                    </m:ctrlPr>
                                  </m:sSubPr>
                                  <m:e>
                                    <m:r>
                                      <a:rPr lang="es-ES" sz="2400" b="0" i="1" smtClean="0">
                                        <a:latin typeface="Cambria Math"/>
                                      </a:rPr>
                                      <m:t>𝑊</m:t>
                                    </m:r>
                                  </m:e>
                                  <m:sub>
                                    <m:r>
                                      <a:rPr lang="es-ES" sz="2400" b="0" i="1" smtClean="0">
                                        <a:latin typeface="Cambria Math"/>
                                      </a:rPr>
                                      <m:t>𝐿</m:t>
                                    </m:r>
                                  </m:sub>
                                </m:sSub>
                                <m:r>
                                  <a:rPr lang="es-ES" sz="2400" b="0" i="1" smtClean="0">
                                    <a:latin typeface="Cambria Math"/>
                                  </a:rPr>
                                  <m:t>=</m:t>
                                </m:r>
                                <m:f>
                                  <m:fPr>
                                    <m:ctrlPr>
                                      <a:rPr lang="es-ES" sz="2400" b="0" i="1" smtClean="0">
                                        <a:latin typeface="Cambria Math"/>
                                      </a:rPr>
                                    </m:ctrlPr>
                                  </m:fPr>
                                  <m:num>
                                    <m:sSub>
                                      <m:sSubPr>
                                        <m:ctrlPr>
                                          <a:rPr lang="es-ES" sz="2400" b="0" i="1" smtClean="0">
                                            <a:solidFill>
                                              <a:srgbClr val="C00000"/>
                                            </a:solidFill>
                                            <a:latin typeface="Cambria Math"/>
                                          </a:rPr>
                                        </m:ctrlPr>
                                      </m:sSubPr>
                                      <m:e>
                                        <m:r>
                                          <a:rPr lang="es-ES" sz="2400" b="0" i="1" smtClean="0">
                                            <a:solidFill>
                                              <a:srgbClr val="C00000"/>
                                            </a:solidFill>
                                            <a:latin typeface="Cambria Math"/>
                                          </a:rPr>
                                          <m:t>𝐶</m:t>
                                        </m:r>
                                      </m:e>
                                      <m:sub>
                                        <m:r>
                                          <a:rPr lang="es-ES" sz="2400" b="0" i="1" smtClean="0">
                                            <a:solidFill>
                                              <a:srgbClr val="C00000"/>
                                            </a:solidFill>
                                            <a:latin typeface="Cambria Math"/>
                                            <a:ea typeface="Cambria Math"/>
                                          </a:rPr>
                                          <m:t>𝛼</m:t>
                                        </m:r>
                                      </m:sub>
                                    </m:sSub>
                                    <m:r>
                                      <a:rPr lang="es-ES" sz="2400" b="0" i="1" smtClean="0">
                                        <a:solidFill>
                                          <a:srgbClr val="C00000"/>
                                        </a:solidFill>
                                        <a:latin typeface="Cambria Math"/>
                                      </a:rPr>
                                      <m:t>−</m:t>
                                    </m:r>
                                    <m:sSub>
                                      <m:sSubPr>
                                        <m:ctrlPr>
                                          <a:rPr lang="es-ES" sz="2400" b="0" i="1" smtClean="0">
                                            <a:solidFill>
                                              <a:srgbClr val="C00000"/>
                                            </a:solidFill>
                                            <a:latin typeface="Cambria Math"/>
                                          </a:rPr>
                                        </m:ctrlPr>
                                      </m:sSubPr>
                                      <m:e>
                                        <m:r>
                                          <a:rPr lang="es-ES" sz="2400" b="0" i="1" smtClean="0">
                                            <a:solidFill>
                                              <a:srgbClr val="C00000"/>
                                            </a:solidFill>
                                            <a:latin typeface="Cambria Math"/>
                                          </a:rPr>
                                          <m:t>𝐶</m:t>
                                        </m:r>
                                      </m:e>
                                      <m:sub>
                                        <m:r>
                                          <a:rPr lang="es-ES" sz="2400" b="0" i="1" smtClean="0">
                                            <a:solidFill>
                                              <a:srgbClr val="C00000"/>
                                            </a:solidFill>
                                            <a:latin typeface="Cambria Math"/>
                                            <a:ea typeface="Cambria Math"/>
                                          </a:rPr>
                                          <m:t>0</m:t>
                                        </m:r>
                                      </m:sub>
                                    </m:sSub>
                                  </m:num>
                                  <m:den>
                                    <m:sSub>
                                      <m:sSubPr>
                                        <m:ctrlPr>
                                          <a:rPr lang="es-ES" sz="2400" b="0" i="1" smtClean="0">
                                            <a:latin typeface="Cambria Math"/>
                                          </a:rPr>
                                        </m:ctrlPr>
                                      </m:sSubPr>
                                      <m:e>
                                        <m:r>
                                          <a:rPr lang="es-ES" sz="2400" b="0" i="1" smtClean="0">
                                            <a:latin typeface="Cambria Math"/>
                                          </a:rPr>
                                          <m:t>𝐶</m:t>
                                        </m:r>
                                      </m:e>
                                      <m:sub>
                                        <m:r>
                                          <a:rPr lang="es-ES" sz="2400" b="0" i="1" smtClean="0">
                                            <a:latin typeface="Cambria Math"/>
                                            <a:ea typeface="Cambria Math"/>
                                          </a:rPr>
                                          <m:t>𝛼</m:t>
                                        </m:r>
                                      </m:sub>
                                    </m:sSub>
                                    <m:r>
                                      <a:rPr lang="es-ES" sz="2400" b="0" i="1" smtClean="0">
                                        <a:latin typeface="Cambria Math"/>
                                      </a:rPr>
                                      <m:t>−</m:t>
                                    </m:r>
                                    <m:sSub>
                                      <m:sSubPr>
                                        <m:ctrlPr>
                                          <a:rPr lang="es-ES" sz="2400" b="0" i="1" smtClean="0">
                                            <a:latin typeface="Cambria Math"/>
                                          </a:rPr>
                                        </m:ctrlPr>
                                      </m:sSubPr>
                                      <m:e>
                                        <m:r>
                                          <a:rPr lang="es-ES" sz="2400" b="0" i="1" smtClean="0">
                                            <a:latin typeface="Cambria Math"/>
                                          </a:rPr>
                                          <m:t>𝐶</m:t>
                                        </m:r>
                                      </m:e>
                                      <m:sub>
                                        <m:r>
                                          <a:rPr lang="es-ES" sz="2400" b="0" i="1" smtClean="0">
                                            <a:latin typeface="Cambria Math"/>
                                            <a:ea typeface="Cambria Math"/>
                                          </a:rPr>
                                          <m:t>𝐿</m:t>
                                        </m:r>
                                      </m:sub>
                                    </m:sSub>
                                  </m:den>
                                </m:f>
                              </m:oMath>
                            </m:oMathPara>
                          </a14:m>
                          <a:endParaRPr lang="es-ES" sz="24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s-ES" sz="2400" i="1" smtClean="0">
                                        <a:latin typeface="Cambria Math"/>
                                      </a:rPr>
                                    </m:ctrlPr>
                                  </m:sSubPr>
                                  <m:e>
                                    <m:r>
                                      <a:rPr lang="es-ES" sz="2400" b="0" i="1" smtClean="0">
                                        <a:latin typeface="Cambria Math"/>
                                      </a:rPr>
                                      <m:t>𝑊</m:t>
                                    </m:r>
                                  </m:e>
                                  <m:sub>
                                    <m:r>
                                      <a:rPr lang="es-ES" sz="2400" b="0" i="1" smtClean="0">
                                        <a:latin typeface="Cambria Math"/>
                                        <a:ea typeface="Cambria Math"/>
                                      </a:rPr>
                                      <m:t>𝛼</m:t>
                                    </m:r>
                                  </m:sub>
                                </m:sSub>
                                <m:r>
                                  <a:rPr lang="es-ES" sz="2400" b="0" i="1" smtClean="0">
                                    <a:latin typeface="Cambria Math"/>
                                  </a:rPr>
                                  <m:t>=</m:t>
                                </m:r>
                                <m:f>
                                  <m:fPr>
                                    <m:ctrlPr>
                                      <a:rPr lang="es-ES" sz="2400" b="0" i="1" smtClean="0">
                                        <a:latin typeface="Cambria Math"/>
                                      </a:rPr>
                                    </m:ctrlPr>
                                  </m:fPr>
                                  <m:num>
                                    <m:sSub>
                                      <m:sSubPr>
                                        <m:ctrlPr>
                                          <a:rPr lang="es-ES" sz="2400" b="0" i="1" smtClean="0">
                                            <a:solidFill>
                                              <a:srgbClr val="0070C0"/>
                                            </a:solidFill>
                                            <a:latin typeface="Cambria Math"/>
                                          </a:rPr>
                                        </m:ctrlPr>
                                      </m:sSubPr>
                                      <m:e>
                                        <m:r>
                                          <a:rPr lang="es-ES" sz="2400" b="0" i="1" smtClean="0">
                                            <a:solidFill>
                                              <a:srgbClr val="0070C0"/>
                                            </a:solidFill>
                                            <a:latin typeface="Cambria Math"/>
                                          </a:rPr>
                                          <m:t>𝐶</m:t>
                                        </m:r>
                                      </m:e>
                                      <m:sub>
                                        <m:r>
                                          <a:rPr lang="es-ES" sz="2400" b="0" i="1" smtClean="0">
                                            <a:solidFill>
                                              <a:srgbClr val="0070C0"/>
                                            </a:solidFill>
                                            <a:latin typeface="Cambria Math"/>
                                            <a:ea typeface="Cambria Math"/>
                                          </a:rPr>
                                          <m:t>0</m:t>
                                        </m:r>
                                      </m:sub>
                                    </m:sSub>
                                    <m:r>
                                      <a:rPr lang="es-ES" sz="2400" b="0" i="1" smtClean="0">
                                        <a:solidFill>
                                          <a:srgbClr val="0070C0"/>
                                        </a:solidFill>
                                        <a:latin typeface="Cambria Math"/>
                                      </a:rPr>
                                      <m:t>−</m:t>
                                    </m:r>
                                    <m:sSub>
                                      <m:sSubPr>
                                        <m:ctrlPr>
                                          <a:rPr lang="es-ES" sz="2400" b="0" i="1" smtClean="0">
                                            <a:solidFill>
                                              <a:srgbClr val="0070C0"/>
                                            </a:solidFill>
                                            <a:latin typeface="Cambria Math"/>
                                          </a:rPr>
                                        </m:ctrlPr>
                                      </m:sSubPr>
                                      <m:e>
                                        <m:r>
                                          <a:rPr lang="es-ES" sz="2400" b="0" i="1" smtClean="0">
                                            <a:solidFill>
                                              <a:srgbClr val="0070C0"/>
                                            </a:solidFill>
                                            <a:latin typeface="Cambria Math"/>
                                          </a:rPr>
                                          <m:t>𝐶</m:t>
                                        </m:r>
                                      </m:e>
                                      <m:sub>
                                        <m:r>
                                          <a:rPr lang="es-ES" sz="2400" b="0" i="1" smtClean="0">
                                            <a:solidFill>
                                              <a:srgbClr val="0070C0"/>
                                            </a:solidFill>
                                            <a:latin typeface="Cambria Math"/>
                                            <a:ea typeface="Cambria Math"/>
                                          </a:rPr>
                                          <m:t>𝐿</m:t>
                                        </m:r>
                                      </m:sub>
                                    </m:sSub>
                                  </m:num>
                                  <m:den>
                                    <m:sSub>
                                      <m:sSubPr>
                                        <m:ctrlPr>
                                          <a:rPr lang="es-ES" sz="2400" b="0" i="1" smtClean="0">
                                            <a:latin typeface="Cambria Math"/>
                                          </a:rPr>
                                        </m:ctrlPr>
                                      </m:sSubPr>
                                      <m:e>
                                        <m:r>
                                          <a:rPr lang="es-ES" sz="2400" b="0" i="1" smtClean="0">
                                            <a:latin typeface="Cambria Math"/>
                                          </a:rPr>
                                          <m:t>𝐶</m:t>
                                        </m:r>
                                      </m:e>
                                      <m:sub>
                                        <m:r>
                                          <a:rPr lang="es-ES" sz="2400" b="0" i="1" smtClean="0">
                                            <a:latin typeface="Cambria Math"/>
                                            <a:ea typeface="Cambria Math"/>
                                          </a:rPr>
                                          <m:t>𝛼</m:t>
                                        </m:r>
                                      </m:sub>
                                    </m:sSub>
                                    <m:r>
                                      <a:rPr lang="es-ES" sz="2400" b="0" i="1" smtClean="0">
                                        <a:latin typeface="Cambria Math"/>
                                      </a:rPr>
                                      <m:t>−</m:t>
                                    </m:r>
                                    <m:sSub>
                                      <m:sSubPr>
                                        <m:ctrlPr>
                                          <a:rPr lang="es-ES" sz="2400" b="0" i="1" smtClean="0">
                                            <a:latin typeface="Cambria Math"/>
                                          </a:rPr>
                                        </m:ctrlPr>
                                      </m:sSubPr>
                                      <m:e>
                                        <m:r>
                                          <a:rPr lang="es-ES" sz="2400" b="0" i="1" smtClean="0">
                                            <a:latin typeface="Cambria Math"/>
                                          </a:rPr>
                                          <m:t>𝐶</m:t>
                                        </m:r>
                                      </m:e>
                                      <m:sub>
                                        <m:r>
                                          <a:rPr lang="es-ES" sz="2400" b="0" i="1" smtClean="0">
                                            <a:latin typeface="Cambria Math"/>
                                            <a:ea typeface="Cambria Math"/>
                                          </a:rPr>
                                          <m:t>𝐿</m:t>
                                        </m:r>
                                      </m:sub>
                                    </m:sSub>
                                  </m:den>
                                </m:f>
                              </m:oMath>
                            </m:oMathPara>
                          </a14:m>
                          <a:endParaRPr lang="es-ES" sz="2400" dirty="0" smtClean="0"/>
                        </a:p>
                      </a:txBody>
                      <a:tcPr anchor="ctr"/>
                    </a:tc>
                  </a:tr>
                </a:tbl>
              </a:graphicData>
            </a:graphic>
          </p:graphicFrame>
        </mc:Choice>
        <mc:Fallback xmlns="">
          <p:graphicFrame>
            <p:nvGraphicFramePr>
              <p:cNvPr id="2" name="1 Tabla"/>
              <p:cNvGraphicFramePr>
                <a:graphicFrameLocks noGrp="1"/>
              </p:cNvGraphicFramePr>
              <p:nvPr>
                <p:extLst>
                  <p:ext uri="{D42A27DB-BD31-4B8C-83A1-F6EECF244321}">
                    <p14:modId xmlns:p14="http://schemas.microsoft.com/office/powerpoint/2010/main" val="3145819013"/>
                  </p:ext>
                </p:extLst>
              </p:nvPr>
            </p:nvGraphicFramePr>
            <p:xfrm>
              <a:off x="1403648" y="5229200"/>
              <a:ext cx="6096000" cy="1297623"/>
            </p:xfrm>
            <a:graphic>
              <a:graphicData uri="http://schemas.openxmlformats.org/drawingml/2006/table">
                <a:tbl>
                  <a:tblPr firstRow="1" bandRow="1">
                    <a:tableStyleId>{21E4AEA4-8DFA-4A89-87EB-49C32662AFE0}</a:tableStyleId>
                  </a:tblPr>
                  <a:tblGrid>
                    <a:gridCol w="3048000"/>
                    <a:gridCol w="3048000"/>
                  </a:tblGrid>
                  <a:tr h="457200">
                    <a:tc>
                      <a:txBody>
                        <a:bodyPr/>
                        <a:lstStyle/>
                        <a:p>
                          <a:pPr algn="ctr"/>
                          <a:r>
                            <a:rPr lang="es-ES" sz="2400" dirty="0" smtClean="0"/>
                            <a:t>Fracción de fase L</a:t>
                          </a:r>
                          <a:endParaRPr lang="es-ES" sz="2400" dirty="0"/>
                        </a:p>
                      </a:txBody>
                      <a:tcPr/>
                    </a:tc>
                    <a:tc>
                      <a:txBody>
                        <a:bodyPr/>
                        <a:lstStyle/>
                        <a:p>
                          <a:pPr algn="ctr"/>
                          <a:r>
                            <a:rPr lang="es-ES" sz="2400" dirty="0" smtClean="0"/>
                            <a:t>Fracción de fase </a:t>
                          </a:r>
                          <a:r>
                            <a:rPr lang="el-GR" sz="2400" dirty="0" smtClean="0"/>
                            <a:t>α</a:t>
                          </a:r>
                          <a:endParaRPr lang="es-ES" sz="2400" dirty="0"/>
                        </a:p>
                      </a:txBody>
                      <a:tcPr/>
                    </a:tc>
                  </a:tr>
                  <a:tr h="840423">
                    <a:tc>
                      <a:txBody>
                        <a:bodyPr/>
                        <a:lstStyle/>
                        <a:p>
                          <a:endParaRPr lang="es-ES"/>
                        </a:p>
                      </a:txBody>
                      <a:tcPr anchor="ctr">
                        <a:blipFill rotWithShape="1">
                          <a:blip r:embed="rId4"/>
                          <a:stretch>
                            <a:fillRect t="-60145" r="-100200"/>
                          </a:stretch>
                        </a:blipFill>
                      </a:tcPr>
                    </a:tc>
                    <a:tc>
                      <a:txBody>
                        <a:bodyPr/>
                        <a:lstStyle/>
                        <a:p>
                          <a:endParaRPr lang="es-ES"/>
                        </a:p>
                      </a:txBody>
                      <a:tcPr anchor="ctr">
                        <a:blipFill rotWithShape="1">
                          <a:blip r:embed="rId4"/>
                          <a:stretch>
                            <a:fillRect l="-100000" t="-60145" r="-200"/>
                          </a:stretch>
                        </a:blipFill>
                      </a:tcPr>
                    </a:tc>
                  </a:tr>
                </a:tbl>
              </a:graphicData>
            </a:graphic>
          </p:graphicFrame>
        </mc:Fallback>
      </mc:AlternateContent>
      <p:sp>
        <p:nvSpPr>
          <p:cNvPr id="6" name="5 CuadroTexto"/>
          <p:cNvSpPr txBox="1"/>
          <p:nvPr/>
        </p:nvSpPr>
        <p:spPr>
          <a:xfrm>
            <a:off x="611560" y="4479503"/>
            <a:ext cx="8136904" cy="461665"/>
          </a:xfrm>
          <a:prstGeom prst="rect">
            <a:avLst/>
          </a:prstGeom>
          <a:noFill/>
        </p:spPr>
        <p:txBody>
          <a:bodyPr wrap="square" rtlCol="0">
            <a:spAutoFit/>
          </a:bodyPr>
          <a:lstStyle/>
          <a:p>
            <a:r>
              <a:rPr lang="es-ES" sz="2400" dirty="0" smtClean="0"/>
              <a:t>Fracción de la fase: “segmento opuesto entre el segmento total”</a:t>
            </a:r>
          </a:p>
        </p:txBody>
      </p:sp>
      <p:cxnSp>
        <p:nvCxnSpPr>
          <p:cNvPr id="7" name="6 Conector recto"/>
          <p:cNvCxnSpPr/>
          <p:nvPr/>
        </p:nvCxnSpPr>
        <p:spPr>
          <a:xfrm>
            <a:off x="2123728" y="1988840"/>
            <a:ext cx="824036" cy="0"/>
          </a:xfrm>
          <a:prstGeom prst="line">
            <a:avLst/>
          </a:prstGeom>
          <a:ln w="38100">
            <a:solidFill>
              <a:srgbClr val="0070C0"/>
            </a:solidFill>
          </a:ln>
        </p:spPr>
        <p:style>
          <a:lnRef idx="1">
            <a:schemeClr val="accent2"/>
          </a:lnRef>
          <a:fillRef idx="0">
            <a:schemeClr val="accent2"/>
          </a:fillRef>
          <a:effectRef idx="0">
            <a:schemeClr val="accent2"/>
          </a:effectRef>
          <a:fontRef idx="minor">
            <a:schemeClr val="tx1"/>
          </a:fontRef>
        </p:style>
      </p:cxnSp>
      <p:cxnSp>
        <p:nvCxnSpPr>
          <p:cNvPr id="12" name="11 Conector recto"/>
          <p:cNvCxnSpPr/>
          <p:nvPr/>
        </p:nvCxnSpPr>
        <p:spPr>
          <a:xfrm>
            <a:off x="3059832" y="1988840"/>
            <a:ext cx="82403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82097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683568" y="4941168"/>
            <a:ext cx="8136904" cy="1200329"/>
          </a:xfrm>
          <a:prstGeom prst="rect">
            <a:avLst/>
          </a:prstGeom>
          <a:noFill/>
        </p:spPr>
        <p:txBody>
          <a:bodyPr wrap="square" rtlCol="0">
            <a:spAutoFit/>
          </a:bodyPr>
          <a:lstStyle/>
          <a:p>
            <a:r>
              <a:rPr lang="es-ES" sz="2400" dirty="0" smtClean="0"/>
              <a:t>Todo lo expuesto anteriormente es igualmente válido para cualquier diagrama entre dos fases (no necesariamente Líquido y Sólido).</a:t>
            </a:r>
            <a:endParaRPr lang="es-ES" sz="24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764" y="542925"/>
            <a:ext cx="5230710" cy="3606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3 CuadroTexto"/>
          <p:cNvSpPr txBox="1"/>
          <p:nvPr/>
        </p:nvSpPr>
        <p:spPr>
          <a:xfrm>
            <a:off x="5508104" y="764704"/>
            <a:ext cx="3456384" cy="2431435"/>
          </a:xfrm>
          <a:prstGeom prst="rect">
            <a:avLst/>
          </a:prstGeom>
          <a:noFill/>
        </p:spPr>
        <p:txBody>
          <a:bodyPr wrap="square" rtlCol="0">
            <a:spAutoFit/>
          </a:bodyPr>
          <a:lstStyle/>
          <a:p>
            <a:r>
              <a:rPr lang="es-ES" sz="2400" dirty="0" smtClean="0"/>
              <a:t>La regla de la palanca se deduce de considerar que la masa total se puede expresar como:</a:t>
            </a:r>
          </a:p>
          <a:p>
            <a:r>
              <a:rPr lang="es-ES" sz="2400" dirty="0" smtClean="0"/>
              <a:t>m = </a:t>
            </a:r>
            <a:r>
              <a:rPr lang="es-ES" sz="2400" dirty="0" err="1" smtClean="0"/>
              <a:t>m</a:t>
            </a:r>
            <a:r>
              <a:rPr lang="es-ES" sz="2400" baseline="-25000" dirty="0" err="1" smtClean="0"/>
              <a:t>L</a:t>
            </a:r>
            <a:r>
              <a:rPr lang="es-ES" sz="2400" dirty="0" smtClean="0"/>
              <a:t> + m</a:t>
            </a:r>
            <a:r>
              <a:rPr lang="el-GR" sz="2400" baseline="-25000" dirty="0" smtClean="0"/>
              <a:t>α</a:t>
            </a:r>
            <a:r>
              <a:rPr lang="es-ES" sz="2400" dirty="0" smtClean="0"/>
              <a:t> = </a:t>
            </a:r>
            <a:r>
              <a:rPr lang="es-ES" sz="2400" dirty="0" err="1" smtClean="0"/>
              <a:t>m</a:t>
            </a:r>
            <a:r>
              <a:rPr lang="es-ES" sz="2400" baseline="-25000" dirty="0" err="1" smtClean="0"/>
              <a:t>A</a:t>
            </a:r>
            <a:r>
              <a:rPr lang="es-ES" sz="2400" dirty="0" smtClean="0"/>
              <a:t> + </a:t>
            </a:r>
            <a:r>
              <a:rPr lang="es-ES" sz="2400" dirty="0" err="1" smtClean="0"/>
              <a:t>m</a:t>
            </a:r>
            <a:r>
              <a:rPr lang="es-ES" sz="2400" baseline="-25000" dirty="0" err="1" smtClean="0"/>
              <a:t>B</a:t>
            </a:r>
            <a:endParaRPr lang="es-ES" sz="2400" baseline="-25000" dirty="0" smtClean="0"/>
          </a:p>
          <a:p>
            <a:endParaRPr lang="es-ES" sz="2400" baseline="-25000" dirty="0"/>
          </a:p>
          <a:p>
            <a:pPr algn="r"/>
            <a:r>
              <a:rPr lang="es-ES" sz="2400" baseline="-25000" dirty="0" smtClean="0"/>
              <a:t>(se deja como ejercicio)</a:t>
            </a:r>
          </a:p>
        </p:txBody>
      </p:sp>
    </p:spTree>
    <p:extLst>
      <p:ext uri="{BB962C8B-B14F-4D97-AF65-F5344CB8AC3E}">
        <p14:creationId xmlns:p14="http://schemas.microsoft.com/office/powerpoint/2010/main" val="270219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683568" y="4451628"/>
            <a:ext cx="8136904" cy="1938992"/>
          </a:xfrm>
          <a:prstGeom prst="rect">
            <a:avLst/>
          </a:prstGeom>
          <a:noFill/>
        </p:spPr>
        <p:txBody>
          <a:bodyPr wrap="square" rtlCol="0">
            <a:spAutoFit/>
          </a:bodyPr>
          <a:lstStyle/>
          <a:p>
            <a:r>
              <a:rPr lang="es-ES" sz="2400" b="1" dirty="0" smtClean="0"/>
              <a:t>Punto E</a:t>
            </a:r>
            <a:r>
              <a:rPr lang="es-ES" sz="2400" dirty="0" smtClean="0"/>
              <a:t>: es un punto sobre la línea de fase </a:t>
            </a:r>
            <a:r>
              <a:rPr lang="el-GR" sz="2400" dirty="0"/>
              <a:t>α</a:t>
            </a:r>
            <a:r>
              <a:rPr lang="es-ES" sz="2400" dirty="0" smtClean="0"/>
              <a:t> (línea de </a:t>
            </a:r>
            <a:r>
              <a:rPr lang="es-ES" sz="2400" dirty="0" err="1" smtClean="0"/>
              <a:t>solidus</a:t>
            </a:r>
            <a:r>
              <a:rPr lang="es-ES" sz="2400" dirty="0" smtClean="0"/>
              <a:t>). La aleación ha solidificado completamente, y solo está la fase sólida </a:t>
            </a:r>
            <a:r>
              <a:rPr lang="el-GR" sz="2400" dirty="0" smtClean="0"/>
              <a:t>α</a:t>
            </a:r>
            <a:r>
              <a:rPr lang="es-ES" sz="2400" dirty="0" smtClean="0"/>
              <a:t>. Las concentraciones del sólido estará formado por:</a:t>
            </a:r>
          </a:p>
          <a:p>
            <a:pPr marL="342900" indent="-342900">
              <a:buFont typeface="Arial" pitchFamily="34" charset="0"/>
              <a:buChar char="•"/>
            </a:pPr>
            <a:r>
              <a:rPr lang="es-ES" sz="2400" dirty="0"/>
              <a:t>p</a:t>
            </a:r>
            <a:r>
              <a:rPr lang="es-ES" sz="2400" dirty="0" smtClean="0"/>
              <a:t>ara el componente A: 	</a:t>
            </a:r>
            <a:r>
              <a:rPr lang="es-ES" sz="2400" dirty="0"/>
              <a:t> </a:t>
            </a:r>
            <a:r>
              <a:rPr lang="es-ES" sz="2400" dirty="0" smtClean="0"/>
              <a:t>C</a:t>
            </a:r>
            <a:r>
              <a:rPr lang="es-ES" sz="2400" baseline="-25000" dirty="0" smtClean="0"/>
              <a:t>A</a:t>
            </a:r>
            <a:r>
              <a:rPr lang="es-ES" sz="2400" dirty="0" smtClean="0"/>
              <a:t> </a:t>
            </a:r>
            <a:r>
              <a:rPr lang="es-ES" sz="2400" dirty="0"/>
              <a:t>= </a:t>
            </a:r>
            <a:r>
              <a:rPr lang="es-ES" sz="2400" dirty="0" smtClean="0"/>
              <a:t>C</a:t>
            </a:r>
            <a:r>
              <a:rPr lang="es-ES" sz="2400" baseline="-25000" dirty="0" smtClean="0"/>
              <a:t>0</a:t>
            </a:r>
            <a:r>
              <a:rPr lang="es-ES" sz="2400" dirty="0" smtClean="0"/>
              <a:t> = 50%, </a:t>
            </a:r>
          </a:p>
          <a:p>
            <a:pPr marL="342900" indent="-342900">
              <a:buFont typeface="Arial" pitchFamily="34" charset="0"/>
              <a:buChar char="•"/>
            </a:pPr>
            <a:r>
              <a:rPr lang="es-ES" sz="2400" dirty="0" smtClean="0"/>
              <a:t>y para el componente B: 	</a:t>
            </a:r>
            <a:r>
              <a:rPr lang="es-ES" sz="2400" dirty="0"/>
              <a:t> </a:t>
            </a:r>
            <a:r>
              <a:rPr lang="es-ES" sz="2400" dirty="0" smtClean="0"/>
              <a:t>C</a:t>
            </a:r>
            <a:r>
              <a:rPr lang="es-ES" sz="2400" baseline="-25000" dirty="0" smtClean="0"/>
              <a:t>B</a:t>
            </a:r>
            <a:r>
              <a:rPr lang="es-ES" sz="2400" dirty="0" smtClean="0"/>
              <a:t> </a:t>
            </a:r>
            <a:r>
              <a:rPr lang="es-ES" sz="2400" dirty="0"/>
              <a:t>= </a:t>
            </a:r>
            <a:r>
              <a:rPr lang="es-ES" sz="2400" dirty="0" smtClean="0"/>
              <a:t>100 - C</a:t>
            </a:r>
            <a:r>
              <a:rPr lang="es-ES" sz="2400" baseline="-25000" dirty="0" smtClean="0"/>
              <a:t>0</a:t>
            </a:r>
            <a:r>
              <a:rPr lang="es-ES" sz="2400" dirty="0" smtClean="0"/>
              <a:t> = 50%</a:t>
            </a:r>
            <a:endParaRPr lang="es-ES" sz="24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764" y="542925"/>
            <a:ext cx="5230710" cy="3606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3 Elipse"/>
          <p:cNvSpPr/>
          <p:nvPr/>
        </p:nvSpPr>
        <p:spPr>
          <a:xfrm>
            <a:off x="2893107" y="2129225"/>
            <a:ext cx="216024" cy="147647"/>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67506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CuadroTexto"/>
          <p:cNvSpPr txBox="1"/>
          <p:nvPr/>
        </p:nvSpPr>
        <p:spPr>
          <a:xfrm>
            <a:off x="755576" y="980728"/>
            <a:ext cx="7416824" cy="954107"/>
          </a:xfrm>
          <a:prstGeom prst="rect">
            <a:avLst/>
          </a:prstGeom>
          <a:noFill/>
        </p:spPr>
        <p:txBody>
          <a:bodyPr wrap="square" rtlCol="0">
            <a:spAutoFit/>
          </a:bodyPr>
          <a:lstStyle/>
          <a:p>
            <a:r>
              <a:rPr lang="es-ES" sz="2800" dirty="0">
                <a:latin typeface="Arial" pitchFamily="34" charset="0"/>
                <a:cs typeface="Arial" pitchFamily="34" charset="0"/>
              </a:rPr>
              <a:t>3</a:t>
            </a:r>
            <a:r>
              <a:rPr lang="es-ES" sz="2800" dirty="0" smtClean="0">
                <a:latin typeface="Arial" pitchFamily="34" charset="0"/>
                <a:cs typeface="Arial" pitchFamily="34" charset="0"/>
              </a:rPr>
              <a:t>. TIPOS DE DIAGRAMAS SEGÚN LA SOLUBILIDAD</a:t>
            </a:r>
            <a:endParaRPr lang="es-ES" sz="2800" dirty="0">
              <a:latin typeface="Arial" pitchFamily="34" charset="0"/>
              <a:cs typeface="Arial" pitchFamily="34"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78" y="3421602"/>
            <a:ext cx="9059326" cy="1925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4273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CuadroTexto"/>
          <p:cNvSpPr txBox="1"/>
          <p:nvPr/>
        </p:nvSpPr>
        <p:spPr>
          <a:xfrm>
            <a:off x="683568" y="476672"/>
            <a:ext cx="7992888" cy="954107"/>
          </a:xfrm>
          <a:prstGeom prst="rect">
            <a:avLst/>
          </a:prstGeom>
          <a:noFill/>
        </p:spPr>
        <p:txBody>
          <a:bodyPr wrap="square" rtlCol="0">
            <a:spAutoFit/>
          </a:bodyPr>
          <a:lstStyle/>
          <a:p>
            <a:r>
              <a:rPr lang="es-ES" sz="2800" dirty="0"/>
              <a:t>3</a:t>
            </a:r>
            <a:r>
              <a:rPr lang="es-ES" sz="2800" dirty="0" smtClean="0"/>
              <a:t>.1. ALEACIONES CON </a:t>
            </a:r>
            <a:r>
              <a:rPr lang="es-ES" sz="2800" b="1" dirty="0" smtClean="0"/>
              <a:t>SOLUBILIDAD TOTAL EN ESTADO SÓLIDO Y LÍQUIDO</a:t>
            </a:r>
          </a:p>
        </p:txBody>
      </p:sp>
      <p:sp>
        <p:nvSpPr>
          <p:cNvPr id="38" name="37 CuadroTexto"/>
          <p:cNvSpPr txBox="1"/>
          <p:nvPr/>
        </p:nvSpPr>
        <p:spPr>
          <a:xfrm>
            <a:off x="683568" y="1415673"/>
            <a:ext cx="8136904" cy="1200329"/>
          </a:xfrm>
          <a:prstGeom prst="rect">
            <a:avLst/>
          </a:prstGeom>
          <a:noFill/>
        </p:spPr>
        <p:txBody>
          <a:bodyPr wrap="square" rtlCol="0">
            <a:spAutoFit/>
          </a:bodyPr>
          <a:lstStyle/>
          <a:p>
            <a:pPr algn="just"/>
            <a:r>
              <a:rPr lang="es-ES" sz="2400" dirty="0" smtClean="0"/>
              <a:t>La aleación la forman dos elementos, A y B, que son perfectamente solubles en estado líquido y sólido. Coincide con el diagramas que hemos estado viendo anteriormente:</a:t>
            </a:r>
            <a:endParaRPr lang="es-ES" sz="2400"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788271"/>
            <a:ext cx="5230710" cy="3606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2393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100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1000"/>
                                        <p:tgtEl>
                                          <p:spTgt spid="38"/>
                                        </p:tgtEl>
                                      </p:cBhvr>
                                    </p:animEffect>
                                    <p:anim calcmode="lin" valueType="num">
                                      <p:cBhvr>
                                        <p:cTn id="14" dur="1000" fill="hold"/>
                                        <p:tgtEl>
                                          <p:spTgt spid="38"/>
                                        </p:tgtEl>
                                        <p:attrNameLst>
                                          <p:attrName>ppt_x</p:attrName>
                                        </p:attrNameLst>
                                      </p:cBhvr>
                                      <p:tavLst>
                                        <p:tav tm="0">
                                          <p:val>
                                            <p:strVal val="#ppt_x"/>
                                          </p:val>
                                        </p:tav>
                                        <p:tav tm="100000">
                                          <p:val>
                                            <p:strVal val="#ppt_x"/>
                                          </p:val>
                                        </p:tav>
                                      </p:tavLst>
                                    </p:anim>
                                    <p:anim calcmode="lin" valueType="num">
                                      <p:cBhvr>
                                        <p:cTn id="15"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CuadroTexto"/>
          <p:cNvSpPr txBox="1"/>
          <p:nvPr/>
        </p:nvSpPr>
        <p:spPr>
          <a:xfrm>
            <a:off x="755576" y="980728"/>
            <a:ext cx="7416824" cy="523220"/>
          </a:xfrm>
          <a:prstGeom prst="rect">
            <a:avLst/>
          </a:prstGeom>
          <a:noFill/>
        </p:spPr>
        <p:txBody>
          <a:bodyPr wrap="square" rtlCol="0">
            <a:spAutoFit/>
          </a:bodyPr>
          <a:lstStyle/>
          <a:p>
            <a:r>
              <a:rPr lang="es-ES" sz="2800" dirty="0" smtClean="0">
                <a:latin typeface="Arial" pitchFamily="34" charset="0"/>
                <a:cs typeface="Arial" pitchFamily="34" charset="0"/>
              </a:rPr>
              <a:t>1. ALEACIONES </a:t>
            </a:r>
            <a:endParaRPr lang="es-ES" sz="2800" dirty="0">
              <a:latin typeface="Arial" pitchFamily="34" charset="0"/>
              <a:cs typeface="Arial" pitchFamily="34"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2204864"/>
            <a:ext cx="5334962" cy="3343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10306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2187" y="3146445"/>
            <a:ext cx="4690864" cy="323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37 CuadroTexto"/>
          <p:cNvSpPr txBox="1"/>
          <p:nvPr/>
        </p:nvSpPr>
        <p:spPr>
          <a:xfrm>
            <a:off x="539552" y="647057"/>
            <a:ext cx="8352928" cy="461665"/>
          </a:xfrm>
          <a:prstGeom prst="rect">
            <a:avLst/>
          </a:prstGeom>
          <a:noFill/>
        </p:spPr>
        <p:txBody>
          <a:bodyPr wrap="square" rtlCol="0">
            <a:spAutoFit/>
          </a:bodyPr>
          <a:lstStyle/>
          <a:p>
            <a:r>
              <a:rPr lang="es-ES" sz="2400" dirty="0" smtClean="0"/>
              <a:t>En el punto P, toda la aleación está en estado líquido homogéneo.</a:t>
            </a:r>
            <a:endParaRPr lang="es-ES" sz="2400"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6256" y="1523003"/>
            <a:ext cx="1664484" cy="1623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2 Conector recto de flecha"/>
          <p:cNvCxnSpPr>
            <a:endCxn id="3075" idx="1"/>
          </p:cNvCxnSpPr>
          <p:nvPr/>
        </p:nvCxnSpPr>
        <p:spPr>
          <a:xfrm flipV="1">
            <a:off x="3937619" y="2334724"/>
            <a:ext cx="2938637" cy="14543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4406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2187" y="3146445"/>
            <a:ext cx="4690864" cy="323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37 CuadroTexto"/>
          <p:cNvSpPr txBox="1"/>
          <p:nvPr/>
        </p:nvSpPr>
        <p:spPr>
          <a:xfrm>
            <a:off x="539552" y="404664"/>
            <a:ext cx="8352928" cy="1569660"/>
          </a:xfrm>
          <a:prstGeom prst="rect">
            <a:avLst/>
          </a:prstGeom>
          <a:noFill/>
        </p:spPr>
        <p:txBody>
          <a:bodyPr wrap="square" rtlCol="0">
            <a:spAutoFit/>
          </a:bodyPr>
          <a:lstStyle/>
          <a:p>
            <a:pPr algn="just"/>
            <a:r>
              <a:rPr lang="es-ES" sz="2400" dirty="0" smtClean="0"/>
              <a:t>En el punto Q, se forma el primer cristal sobre la línea de </a:t>
            </a:r>
            <a:r>
              <a:rPr lang="es-ES" sz="2400" dirty="0" err="1" smtClean="0"/>
              <a:t>líquidus</a:t>
            </a:r>
            <a:r>
              <a:rPr lang="es-ES" sz="2400" dirty="0" smtClean="0"/>
              <a:t>, con una concentración más rica en el componente con mayor temperatura de fusión:	C</a:t>
            </a:r>
            <a:r>
              <a:rPr lang="es-ES" sz="2400" baseline="-25000" dirty="0" smtClean="0"/>
              <a:t>A,</a:t>
            </a:r>
            <a:r>
              <a:rPr lang="el-GR" sz="2400" baseline="-25000" dirty="0" smtClean="0"/>
              <a:t>α</a:t>
            </a:r>
            <a:r>
              <a:rPr lang="es-ES" sz="2400" dirty="0" smtClean="0"/>
              <a:t> </a:t>
            </a:r>
            <a:r>
              <a:rPr lang="es-ES" sz="2400" dirty="0"/>
              <a:t>= </a:t>
            </a:r>
            <a:r>
              <a:rPr lang="es-ES" sz="2400" dirty="0" smtClean="0"/>
              <a:t>C</a:t>
            </a:r>
            <a:r>
              <a:rPr lang="es-ES" sz="2400" baseline="-25000" dirty="0" smtClean="0"/>
              <a:t>Q</a:t>
            </a:r>
            <a:r>
              <a:rPr lang="es-ES" sz="2400" dirty="0" smtClean="0"/>
              <a:t> </a:t>
            </a:r>
            <a:endParaRPr lang="es-ES" sz="2400" dirty="0"/>
          </a:p>
          <a:p>
            <a:r>
              <a:rPr lang="es-ES" sz="2400" dirty="0" smtClean="0"/>
              <a:t>				C</a:t>
            </a:r>
            <a:r>
              <a:rPr lang="es-ES" sz="2400" baseline="-25000" dirty="0" smtClean="0"/>
              <a:t>B,</a:t>
            </a:r>
            <a:r>
              <a:rPr lang="el-GR" sz="2400" baseline="-25000" dirty="0" smtClean="0"/>
              <a:t>α</a:t>
            </a:r>
            <a:r>
              <a:rPr lang="es-ES" sz="2400" dirty="0" smtClean="0"/>
              <a:t> </a:t>
            </a:r>
            <a:r>
              <a:rPr lang="es-ES" sz="2400" dirty="0"/>
              <a:t>= 100 - </a:t>
            </a:r>
            <a:r>
              <a:rPr lang="es-ES" sz="2400" dirty="0" smtClean="0"/>
              <a:t>C</a:t>
            </a:r>
            <a:r>
              <a:rPr lang="es-ES" sz="2400" baseline="-25000" dirty="0" smtClean="0"/>
              <a:t>Q</a:t>
            </a:r>
            <a:endParaRPr lang="es-ES" sz="2400" dirty="0"/>
          </a:p>
        </p:txBody>
      </p:sp>
      <p:cxnSp>
        <p:nvCxnSpPr>
          <p:cNvPr id="3" name="2 Conector recto de flecha"/>
          <p:cNvCxnSpPr/>
          <p:nvPr/>
        </p:nvCxnSpPr>
        <p:spPr>
          <a:xfrm flipV="1">
            <a:off x="3937619" y="2334724"/>
            <a:ext cx="2938637" cy="18863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6257" y="1467379"/>
            <a:ext cx="1728192" cy="1581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7 CuadroTexto"/>
          <p:cNvSpPr txBox="1"/>
          <p:nvPr/>
        </p:nvSpPr>
        <p:spPr>
          <a:xfrm>
            <a:off x="539552" y="1949931"/>
            <a:ext cx="8352928" cy="830997"/>
          </a:xfrm>
          <a:prstGeom prst="rect">
            <a:avLst/>
          </a:prstGeom>
          <a:noFill/>
        </p:spPr>
        <p:txBody>
          <a:bodyPr wrap="square" rtlCol="0">
            <a:spAutoFit/>
          </a:bodyPr>
          <a:lstStyle/>
          <a:p>
            <a:r>
              <a:rPr lang="es-ES" sz="2400" dirty="0" smtClean="0"/>
              <a:t>Y la del líquido será:		C</a:t>
            </a:r>
            <a:r>
              <a:rPr lang="es-ES" sz="2400" baseline="-25000" dirty="0" smtClean="0"/>
              <a:t>A,L</a:t>
            </a:r>
            <a:r>
              <a:rPr lang="es-ES" sz="2400" dirty="0" smtClean="0"/>
              <a:t> </a:t>
            </a:r>
            <a:r>
              <a:rPr lang="es-ES" sz="2400" dirty="0"/>
              <a:t>= </a:t>
            </a:r>
            <a:r>
              <a:rPr lang="es-ES" sz="2400" dirty="0" smtClean="0"/>
              <a:t>C</a:t>
            </a:r>
            <a:r>
              <a:rPr lang="es-ES" sz="2400" baseline="-25000" dirty="0" smtClean="0"/>
              <a:t>0</a:t>
            </a:r>
            <a:r>
              <a:rPr lang="es-ES" sz="2400" dirty="0" smtClean="0"/>
              <a:t> </a:t>
            </a:r>
            <a:endParaRPr lang="es-ES" sz="2400" dirty="0"/>
          </a:p>
          <a:p>
            <a:r>
              <a:rPr lang="es-ES" sz="2400" dirty="0" smtClean="0"/>
              <a:t>				C</a:t>
            </a:r>
            <a:r>
              <a:rPr lang="es-ES" sz="2400" baseline="-25000" dirty="0" smtClean="0"/>
              <a:t>B,L</a:t>
            </a:r>
            <a:r>
              <a:rPr lang="es-ES" sz="2400" dirty="0" smtClean="0"/>
              <a:t> </a:t>
            </a:r>
            <a:r>
              <a:rPr lang="es-ES" sz="2400" dirty="0"/>
              <a:t>= 100 </a:t>
            </a:r>
            <a:r>
              <a:rPr lang="es-ES" sz="2400" dirty="0" smtClean="0"/>
              <a:t>– C</a:t>
            </a:r>
            <a:r>
              <a:rPr lang="es-ES" sz="2400" baseline="-25000" dirty="0" smtClean="0"/>
              <a:t>0</a:t>
            </a:r>
            <a:endParaRPr lang="es-ES" sz="2400" dirty="0"/>
          </a:p>
        </p:txBody>
      </p:sp>
    </p:spTree>
    <p:extLst>
      <p:ext uri="{BB962C8B-B14F-4D97-AF65-F5344CB8AC3E}">
        <p14:creationId xmlns:p14="http://schemas.microsoft.com/office/powerpoint/2010/main" val="3998312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10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2187" y="3146445"/>
            <a:ext cx="4690864" cy="323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37 CuadroTexto"/>
          <p:cNvSpPr txBox="1"/>
          <p:nvPr/>
        </p:nvSpPr>
        <p:spPr>
          <a:xfrm>
            <a:off x="539552" y="404664"/>
            <a:ext cx="8352928" cy="1938992"/>
          </a:xfrm>
          <a:prstGeom prst="rect">
            <a:avLst/>
          </a:prstGeom>
          <a:noFill/>
        </p:spPr>
        <p:txBody>
          <a:bodyPr wrap="square" rtlCol="0">
            <a:spAutoFit/>
          </a:bodyPr>
          <a:lstStyle/>
          <a:p>
            <a:pPr algn="just"/>
            <a:r>
              <a:rPr lang="es-ES" sz="2400" dirty="0" smtClean="0"/>
              <a:t>En el punto D, coexisten las dos fases, pero ahora los cristales no son tan ricos en el elemento A como al principio, y el líquido cada va adquiriendo más riqueza en el elemento B:</a:t>
            </a:r>
          </a:p>
          <a:p>
            <a:r>
              <a:rPr lang="es-ES" sz="2400" dirty="0" smtClean="0"/>
              <a:t>	C</a:t>
            </a:r>
            <a:r>
              <a:rPr lang="es-ES" sz="2400" baseline="-25000" dirty="0" smtClean="0"/>
              <a:t>A,</a:t>
            </a:r>
            <a:r>
              <a:rPr lang="el-GR" sz="2400" baseline="-25000" dirty="0"/>
              <a:t>α</a:t>
            </a:r>
            <a:r>
              <a:rPr lang="es-ES" sz="2400" dirty="0"/>
              <a:t> = </a:t>
            </a:r>
            <a:r>
              <a:rPr lang="es-ES" sz="2400" dirty="0" smtClean="0"/>
              <a:t>C</a:t>
            </a:r>
            <a:r>
              <a:rPr lang="el-GR" sz="2400" baseline="-25000" dirty="0" smtClean="0"/>
              <a:t>α</a:t>
            </a:r>
            <a:r>
              <a:rPr lang="es-ES" sz="2400" dirty="0" smtClean="0"/>
              <a:t> 		</a:t>
            </a:r>
            <a:r>
              <a:rPr lang="es-ES" sz="2400" dirty="0"/>
              <a:t>C</a:t>
            </a:r>
            <a:r>
              <a:rPr lang="es-ES" sz="2400" baseline="-25000" dirty="0"/>
              <a:t>A,L</a:t>
            </a:r>
            <a:r>
              <a:rPr lang="es-ES" sz="2400" dirty="0"/>
              <a:t> = C</a:t>
            </a:r>
            <a:r>
              <a:rPr lang="es-ES" sz="2400" baseline="-25000" dirty="0"/>
              <a:t>L</a:t>
            </a:r>
            <a:endParaRPr lang="es-ES" sz="2400" dirty="0"/>
          </a:p>
          <a:p>
            <a:r>
              <a:rPr lang="es-ES" sz="2400" dirty="0"/>
              <a:t>	</a:t>
            </a:r>
            <a:r>
              <a:rPr lang="es-ES" sz="2400" dirty="0" smtClean="0"/>
              <a:t>C</a:t>
            </a:r>
            <a:r>
              <a:rPr lang="es-ES" sz="2400" baseline="-25000" dirty="0" smtClean="0"/>
              <a:t>B,</a:t>
            </a:r>
            <a:r>
              <a:rPr lang="el-GR" sz="2400" baseline="-25000" dirty="0"/>
              <a:t>α</a:t>
            </a:r>
            <a:r>
              <a:rPr lang="es-ES" sz="2400" dirty="0"/>
              <a:t> = 100 </a:t>
            </a:r>
            <a:r>
              <a:rPr lang="es-ES" sz="2400" dirty="0" smtClean="0"/>
              <a:t>– C</a:t>
            </a:r>
            <a:r>
              <a:rPr lang="el-GR" sz="2400" baseline="-25000" dirty="0" smtClean="0"/>
              <a:t>α </a:t>
            </a:r>
            <a:r>
              <a:rPr lang="es-ES" sz="2400" baseline="-25000" dirty="0" smtClean="0"/>
              <a:t>		</a:t>
            </a:r>
            <a:r>
              <a:rPr lang="es-ES" sz="2400" dirty="0"/>
              <a:t>C</a:t>
            </a:r>
            <a:r>
              <a:rPr lang="es-ES" sz="2400" baseline="-25000" dirty="0"/>
              <a:t>B,L</a:t>
            </a:r>
            <a:r>
              <a:rPr lang="es-ES" sz="2400" dirty="0"/>
              <a:t> = 100 - </a:t>
            </a:r>
            <a:r>
              <a:rPr lang="es-ES" sz="2400" dirty="0" smtClean="0"/>
              <a:t>C</a:t>
            </a:r>
            <a:r>
              <a:rPr lang="es-ES" sz="2400" baseline="-25000" dirty="0" smtClean="0"/>
              <a:t>L</a:t>
            </a:r>
            <a:endParaRPr lang="es-ES" sz="2400" dirty="0"/>
          </a:p>
        </p:txBody>
      </p:sp>
      <p:cxnSp>
        <p:nvCxnSpPr>
          <p:cNvPr id="3" name="2 Conector recto de flecha"/>
          <p:cNvCxnSpPr/>
          <p:nvPr/>
        </p:nvCxnSpPr>
        <p:spPr>
          <a:xfrm flipV="1">
            <a:off x="3937619" y="2334724"/>
            <a:ext cx="2938637" cy="21023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725" y="1561014"/>
            <a:ext cx="1730346" cy="1592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9653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2187" y="3146445"/>
            <a:ext cx="4690864" cy="323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37 CuadroTexto"/>
          <p:cNvSpPr txBox="1"/>
          <p:nvPr/>
        </p:nvSpPr>
        <p:spPr>
          <a:xfrm>
            <a:off x="539552" y="404664"/>
            <a:ext cx="8352928" cy="2308324"/>
          </a:xfrm>
          <a:prstGeom prst="rect">
            <a:avLst/>
          </a:prstGeom>
          <a:noFill/>
        </p:spPr>
        <p:txBody>
          <a:bodyPr wrap="square" rtlCol="0">
            <a:spAutoFit/>
          </a:bodyPr>
          <a:lstStyle/>
          <a:p>
            <a:pPr algn="just"/>
            <a:r>
              <a:rPr lang="es-ES" sz="2400" dirty="0" smtClean="0"/>
              <a:t>En el punto E, desaparece el líquido y se completa la solidificación. Los cristales poseen la concentración más pobre en de A, y el líquido termina su existencia con la concentración más rica de B:</a:t>
            </a:r>
          </a:p>
          <a:p>
            <a:r>
              <a:rPr lang="es-ES" sz="2400" dirty="0" smtClean="0"/>
              <a:t>	C</a:t>
            </a:r>
            <a:r>
              <a:rPr lang="es-ES" sz="2400" baseline="-25000" dirty="0" smtClean="0"/>
              <a:t>A,</a:t>
            </a:r>
            <a:r>
              <a:rPr lang="el-GR" sz="2400" baseline="-25000" dirty="0"/>
              <a:t>α</a:t>
            </a:r>
            <a:r>
              <a:rPr lang="es-ES" sz="2400" dirty="0"/>
              <a:t> = </a:t>
            </a:r>
            <a:r>
              <a:rPr lang="es-ES" sz="2400" dirty="0" smtClean="0"/>
              <a:t>C</a:t>
            </a:r>
            <a:r>
              <a:rPr lang="el-GR" sz="2400" baseline="-25000" dirty="0" smtClean="0"/>
              <a:t>α</a:t>
            </a:r>
            <a:r>
              <a:rPr lang="es-ES" sz="2400" dirty="0" smtClean="0"/>
              <a:t> 		</a:t>
            </a:r>
            <a:r>
              <a:rPr lang="es-ES" sz="2400" dirty="0"/>
              <a:t>C</a:t>
            </a:r>
            <a:r>
              <a:rPr lang="es-ES" sz="2400" baseline="-25000" dirty="0"/>
              <a:t>A,L</a:t>
            </a:r>
            <a:r>
              <a:rPr lang="es-ES" sz="2400" dirty="0"/>
              <a:t> = C</a:t>
            </a:r>
            <a:r>
              <a:rPr lang="es-ES" sz="2400" baseline="-25000" dirty="0"/>
              <a:t>L</a:t>
            </a:r>
            <a:endParaRPr lang="es-ES" sz="2400" dirty="0"/>
          </a:p>
          <a:p>
            <a:r>
              <a:rPr lang="es-ES" sz="2400" dirty="0"/>
              <a:t>	</a:t>
            </a:r>
            <a:r>
              <a:rPr lang="es-ES" sz="2400" dirty="0" smtClean="0"/>
              <a:t>C</a:t>
            </a:r>
            <a:r>
              <a:rPr lang="es-ES" sz="2400" baseline="-25000" dirty="0" smtClean="0"/>
              <a:t>B,</a:t>
            </a:r>
            <a:r>
              <a:rPr lang="el-GR" sz="2400" baseline="-25000" dirty="0"/>
              <a:t>α</a:t>
            </a:r>
            <a:r>
              <a:rPr lang="es-ES" sz="2400" dirty="0"/>
              <a:t> = 100 </a:t>
            </a:r>
            <a:r>
              <a:rPr lang="es-ES" sz="2400" dirty="0" smtClean="0"/>
              <a:t>– C</a:t>
            </a:r>
            <a:r>
              <a:rPr lang="el-GR" sz="2400" baseline="-25000" dirty="0" smtClean="0"/>
              <a:t>α </a:t>
            </a:r>
            <a:r>
              <a:rPr lang="es-ES" sz="2400" baseline="-25000" dirty="0" smtClean="0"/>
              <a:t>		</a:t>
            </a:r>
            <a:r>
              <a:rPr lang="es-ES" sz="2400" dirty="0"/>
              <a:t>C</a:t>
            </a:r>
            <a:r>
              <a:rPr lang="es-ES" sz="2400" baseline="-25000" dirty="0"/>
              <a:t>B,L</a:t>
            </a:r>
            <a:r>
              <a:rPr lang="es-ES" sz="2400" dirty="0"/>
              <a:t> = 100 - </a:t>
            </a:r>
            <a:r>
              <a:rPr lang="es-ES" sz="2400" dirty="0" smtClean="0"/>
              <a:t>C</a:t>
            </a:r>
            <a:r>
              <a:rPr lang="es-ES" sz="2400" baseline="-25000" dirty="0" smtClean="0"/>
              <a:t>L</a:t>
            </a:r>
            <a:endParaRPr lang="es-ES" sz="2400" dirty="0"/>
          </a:p>
        </p:txBody>
      </p:sp>
      <p:cxnSp>
        <p:nvCxnSpPr>
          <p:cNvPr id="3" name="2 Conector recto de flecha"/>
          <p:cNvCxnSpPr/>
          <p:nvPr/>
        </p:nvCxnSpPr>
        <p:spPr>
          <a:xfrm flipV="1">
            <a:off x="3937619" y="2480252"/>
            <a:ext cx="2938637" cy="21008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6256" y="1622441"/>
            <a:ext cx="1872208" cy="1715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7964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CuadroTexto"/>
          <p:cNvSpPr txBox="1"/>
          <p:nvPr/>
        </p:nvSpPr>
        <p:spPr>
          <a:xfrm>
            <a:off x="683568" y="476672"/>
            <a:ext cx="7992888" cy="830997"/>
          </a:xfrm>
          <a:prstGeom prst="rect">
            <a:avLst/>
          </a:prstGeom>
          <a:noFill/>
        </p:spPr>
        <p:txBody>
          <a:bodyPr wrap="square" rtlCol="0">
            <a:spAutoFit/>
          </a:bodyPr>
          <a:lstStyle/>
          <a:p>
            <a:r>
              <a:rPr lang="es-ES" sz="2400" dirty="0" smtClean="0"/>
              <a:t>3.2. ALEACIONES CON SOLUBILIDAD TOTAL EN ESTADO LÍQUIDO E </a:t>
            </a:r>
            <a:r>
              <a:rPr lang="es-ES" sz="2400" b="1" dirty="0" smtClean="0"/>
              <a:t>INSOLUBILIDAD EN ESTADO SÓLIDO</a:t>
            </a:r>
          </a:p>
        </p:txBody>
      </p:sp>
      <p:sp>
        <p:nvSpPr>
          <p:cNvPr id="38" name="37 CuadroTexto"/>
          <p:cNvSpPr txBox="1"/>
          <p:nvPr/>
        </p:nvSpPr>
        <p:spPr>
          <a:xfrm>
            <a:off x="683568" y="1415673"/>
            <a:ext cx="8136904" cy="1569660"/>
          </a:xfrm>
          <a:prstGeom prst="rect">
            <a:avLst/>
          </a:prstGeom>
          <a:noFill/>
        </p:spPr>
        <p:txBody>
          <a:bodyPr wrap="square" rtlCol="0">
            <a:spAutoFit/>
          </a:bodyPr>
          <a:lstStyle/>
          <a:p>
            <a:r>
              <a:rPr lang="es-ES" sz="2400" dirty="0" smtClean="0"/>
              <a:t>Estas aleaciones presentan una concentración a la cual la solidificación se produce a temperatura constante y menor que cualquiera de los dos componentes en estado puro (T</a:t>
            </a:r>
            <a:r>
              <a:rPr lang="es-ES" sz="2400" baseline="-25000" dirty="0" smtClean="0"/>
              <a:t>E</a:t>
            </a:r>
            <a:r>
              <a:rPr lang="es-ES" sz="2400" dirty="0" smtClean="0"/>
              <a:t>). Esa concentración (C</a:t>
            </a:r>
            <a:r>
              <a:rPr lang="es-ES" sz="2400" baseline="-25000" dirty="0" smtClean="0"/>
              <a:t>E</a:t>
            </a:r>
            <a:r>
              <a:rPr lang="es-ES" sz="2400" dirty="0" smtClean="0"/>
              <a:t>) corresponde a la aleación </a:t>
            </a:r>
            <a:r>
              <a:rPr lang="es-ES" sz="2400" b="1" dirty="0" smtClean="0"/>
              <a:t>eutéctica</a:t>
            </a:r>
            <a:r>
              <a:rPr lang="es-ES" sz="2400" dirty="0" smtClean="0"/>
              <a:t>.</a:t>
            </a:r>
            <a:endParaRPr lang="es-ES" sz="2400"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7" y="3066965"/>
            <a:ext cx="5472609" cy="3698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5331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100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1000"/>
                                        <p:tgtEl>
                                          <p:spTgt spid="38"/>
                                        </p:tgtEl>
                                      </p:cBhvr>
                                    </p:animEffect>
                                    <p:anim calcmode="lin" valueType="num">
                                      <p:cBhvr>
                                        <p:cTn id="14" dur="1000" fill="hold"/>
                                        <p:tgtEl>
                                          <p:spTgt spid="38"/>
                                        </p:tgtEl>
                                        <p:attrNameLst>
                                          <p:attrName>ppt_x</p:attrName>
                                        </p:attrNameLst>
                                      </p:cBhvr>
                                      <p:tavLst>
                                        <p:tav tm="0">
                                          <p:val>
                                            <p:strVal val="#ppt_x"/>
                                          </p:val>
                                        </p:tav>
                                        <p:tav tm="100000">
                                          <p:val>
                                            <p:strVal val="#ppt_x"/>
                                          </p:val>
                                        </p:tav>
                                      </p:tavLst>
                                    </p:anim>
                                    <p:anim calcmode="lin" valueType="num">
                                      <p:cBhvr>
                                        <p:cTn id="15"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37 CuadroTexto"/>
          <p:cNvSpPr txBox="1"/>
          <p:nvPr/>
        </p:nvSpPr>
        <p:spPr>
          <a:xfrm>
            <a:off x="539552" y="548680"/>
            <a:ext cx="8424936" cy="1938992"/>
          </a:xfrm>
          <a:prstGeom prst="rect">
            <a:avLst/>
          </a:prstGeom>
          <a:noFill/>
        </p:spPr>
        <p:txBody>
          <a:bodyPr wrap="square" rtlCol="0">
            <a:spAutoFit/>
          </a:bodyPr>
          <a:lstStyle/>
          <a:p>
            <a:pPr algn="just"/>
            <a:r>
              <a:rPr lang="es-ES" sz="2000" b="1" dirty="0" smtClean="0"/>
              <a:t>Aleación eutéctica</a:t>
            </a:r>
            <a:r>
              <a:rPr lang="es-ES" sz="2000" dirty="0" smtClean="0"/>
              <a:t>: a la temperatura eutéctica, la aleación cristaliza siguiendo la secuencia:</a:t>
            </a:r>
          </a:p>
          <a:p>
            <a:pPr algn="just"/>
            <a:r>
              <a:rPr lang="es-ES" sz="2000" dirty="0" smtClean="0"/>
              <a:t>- Se deposita cristal puro A, con lo que el líquido se enriquece de B, desplazando la concentración del líquido hacia la derecha, provocando que ahora se deposite cristal puro B, con lo que el líquido se enriquece de A, desplazando la concentración del líquido hacia la izquierda; y vuelta a empezar.</a:t>
            </a:r>
            <a:endParaRPr lang="es-ES" sz="2000"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912" y="3429000"/>
            <a:ext cx="4510834" cy="3048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4725144"/>
            <a:ext cx="1914230" cy="1621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19672" y="2635377"/>
            <a:ext cx="1747093" cy="1736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Flecha curvada hacia la derecha"/>
          <p:cNvSpPr/>
          <p:nvPr/>
        </p:nvSpPr>
        <p:spPr>
          <a:xfrm rot="2789796">
            <a:off x="773309" y="3174060"/>
            <a:ext cx="415586" cy="121615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8" name="7 Flecha curvada hacia la derecha"/>
          <p:cNvSpPr/>
          <p:nvPr/>
        </p:nvSpPr>
        <p:spPr>
          <a:xfrm rot="13085894">
            <a:off x="2577013" y="4350116"/>
            <a:ext cx="415586" cy="121615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cxnSp>
        <p:nvCxnSpPr>
          <p:cNvPr id="4" name="3 Conector recto de flecha"/>
          <p:cNvCxnSpPr/>
          <p:nvPr/>
        </p:nvCxnSpPr>
        <p:spPr>
          <a:xfrm flipH="1">
            <a:off x="2093742" y="1772816"/>
            <a:ext cx="3990426" cy="15121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9 Conector recto de flecha"/>
          <p:cNvCxnSpPr/>
          <p:nvPr/>
        </p:nvCxnSpPr>
        <p:spPr>
          <a:xfrm flipH="1">
            <a:off x="1619672" y="2420888"/>
            <a:ext cx="4464496" cy="29523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5312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071" y="1628799"/>
            <a:ext cx="4510834" cy="3048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3 Conector recto de flecha"/>
          <p:cNvCxnSpPr/>
          <p:nvPr/>
        </p:nvCxnSpPr>
        <p:spPr>
          <a:xfrm flipV="1">
            <a:off x="2411760" y="1988840"/>
            <a:ext cx="3960440" cy="6480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 name="5 Conector recto de flecha"/>
          <p:cNvCxnSpPr/>
          <p:nvPr/>
        </p:nvCxnSpPr>
        <p:spPr>
          <a:xfrm>
            <a:off x="2411760" y="4005064"/>
            <a:ext cx="381642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2200" y="1124744"/>
            <a:ext cx="1584176" cy="1614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72200" y="3284984"/>
            <a:ext cx="1683323" cy="1507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14 CuadroTexto"/>
          <p:cNvSpPr txBox="1"/>
          <p:nvPr/>
        </p:nvSpPr>
        <p:spPr>
          <a:xfrm>
            <a:off x="4698478" y="5589240"/>
            <a:ext cx="2077020" cy="830997"/>
          </a:xfrm>
          <a:prstGeom prst="rect">
            <a:avLst/>
          </a:prstGeom>
          <a:noFill/>
        </p:spPr>
        <p:txBody>
          <a:bodyPr wrap="square" rtlCol="0">
            <a:spAutoFit/>
          </a:bodyPr>
          <a:lstStyle/>
          <a:p>
            <a:r>
              <a:rPr lang="es-ES" sz="1600" dirty="0" smtClean="0"/>
              <a:t>Para simplificar, se suele representar como un laminado .</a:t>
            </a:r>
            <a:endParaRPr lang="es-ES" sz="1600" dirty="0"/>
          </a:p>
        </p:txBody>
      </p:sp>
      <p:pic>
        <p:nvPicPr>
          <p:cNvPr id="307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8493209">
            <a:off x="6998269" y="5184117"/>
            <a:ext cx="1338017" cy="1293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1416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37 CuadroTexto"/>
          <p:cNvSpPr txBox="1"/>
          <p:nvPr/>
        </p:nvSpPr>
        <p:spPr>
          <a:xfrm>
            <a:off x="683568" y="548680"/>
            <a:ext cx="8136904" cy="1569660"/>
          </a:xfrm>
          <a:prstGeom prst="rect">
            <a:avLst/>
          </a:prstGeom>
          <a:noFill/>
        </p:spPr>
        <p:txBody>
          <a:bodyPr wrap="square" rtlCol="0">
            <a:spAutoFit/>
          </a:bodyPr>
          <a:lstStyle/>
          <a:p>
            <a:pPr algn="just"/>
            <a:r>
              <a:rPr lang="es-ES" sz="2400" b="1" dirty="0" smtClean="0"/>
              <a:t>Aleación </a:t>
            </a:r>
            <a:r>
              <a:rPr lang="es-ES" sz="2400" b="1" dirty="0" err="1" smtClean="0"/>
              <a:t>hipoeutéctica</a:t>
            </a:r>
            <a:r>
              <a:rPr lang="es-ES" sz="2400" dirty="0" smtClean="0"/>
              <a:t>: a la izquierda de la eutéctica. Al comenzar la solidificación se forman cristales de A puro. Al llegar a la T</a:t>
            </a:r>
            <a:r>
              <a:rPr lang="es-ES" sz="2400" baseline="-25000" dirty="0" smtClean="0"/>
              <a:t>E</a:t>
            </a:r>
            <a:r>
              <a:rPr lang="es-ES" sz="2400" dirty="0" smtClean="0"/>
              <a:t> todo el líquido que quedaba solidifica eutécticamente, puesto la concentración era C</a:t>
            </a:r>
            <a:r>
              <a:rPr lang="es-ES" sz="2400" baseline="-25000" dirty="0" smtClean="0"/>
              <a:t>E</a:t>
            </a:r>
            <a:r>
              <a:rPr lang="es-ES" sz="2400" dirty="0" smtClean="0"/>
              <a:t>.</a:t>
            </a:r>
            <a:endParaRPr lang="es-ES" sz="24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996952"/>
            <a:ext cx="5225714" cy="337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8 Conector recto de flecha"/>
          <p:cNvCxnSpPr/>
          <p:nvPr/>
        </p:nvCxnSpPr>
        <p:spPr>
          <a:xfrm flipV="1">
            <a:off x="1403648" y="2693868"/>
            <a:ext cx="5390419" cy="10951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76256" y="1942793"/>
            <a:ext cx="1286745" cy="1311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6136" y="3041847"/>
            <a:ext cx="1327928" cy="125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12 Conector recto de flecha"/>
          <p:cNvCxnSpPr/>
          <p:nvPr/>
        </p:nvCxnSpPr>
        <p:spPr>
          <a:xfrm flipV="1">
            <a:off x="1403648" y="3789040"/>
            <a:ext cx="4454315" cy="5475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41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79203" y="3644795"/>
            <a:ext cx="1316320" cy="1211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6" name="15 Conector recto de flecha"/>
          <p:cNvCxnSpPr>
            <a:endCxn id="4100" idx="1"/>
          </p:cNvCxnSpPr>
          <p:nvPr/>
        </p:nvCxnSpPr>
        <p:spPr>
          <a:xfrm flipV="1">
            <a:off x="1403648" y="4250302"/>
            <a:ext cx="6075555" cy="2880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410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62499" y="4509120"/>
            <a:ext cx="1302652" cy="1224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1" name="20 Conector recto de flecha"/>
          <p:cNvCxnSpPr>
            <a:endCxn id="4101" idx="1"/>
          </p:cNvCxnSpPr>
          <p:nvPr/>
        </p:nvCxnSpPr>
        <p:spPr>
          <a:xfrm>
            <a:off x="1403648" y="4797153"/>
            <a:ext cx="4658851" cy="3240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4102"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11039" y="5228065"/>
            <a:ext cx="1337425" cy="124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5" name="24 Conector recto de flecha"/>
          <p:cNvCxnSpPr>
            <a:endCxn id="4102" idx="1"/>
          </p:cNvCxnSpPr>
          <p:nvPr/>
        </p:nvCxnSpPr>
        <p:spPr>
          <a:xfrm>
            <a:off x="1403648" y="4949553"/>
            <a:ext cx="6007391" cy="898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952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924944"/>
            <a:ext cx="5033937" cy="3313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37 CuadroTexto"/>
          <p:cNvSpPr txBox="1"/>
          <p:nvPr/>
        </p:nvSpPr>
        <p:spPr>
          <a:xfrm>
            <a:off x="683568" y="548680"/>
            <a:ext cx="8136904" cy="1569660"/>
          </a:xfrm>
          <a:prstGeom prst="rect">
            <a:avLst/>
          </a:prstGeom>
          <a:noFill/>
        </p:spPr>
        <p:txBody>
          <a:bodyPr wrap="square" rtlCol="0">
            <a:spAutoFit/>
          </a:bodyPr>
          <a:lstStyle/>
          <a:p>
            <a:pPr algn="just"/>
            <a:r>
              <a:rPr lang="es-ES" sz="2400" b="1" dirty="0" smtClean="0"/>
              <a:t>Aleación </a:t>
            </a:r>
            <a:r>
              <a:rPr lang="es-ES" sz="2400" b="1" dirty="0" err="1" smtClean="0"/>
              <a:t>hipereutéctica</a:t>
            </a:r>
            <a:r>
              <a:rPr lang="es-ES" sz="2400" dirty="0" smtClean="0"/>
              <a:t>: a la derecha de la eutéctica. Al comenzar la solidificación se forman cristales de B puro. Al llegar a la T</a:t>
            </a:r>
            <a:r>
              <a:rPr lang="es-ES" sz="2400" baseline="-25000" dirty="0" smtClean="0"/>
              <a:t>E</a:t>
            </a:r>
            <a:r>
              <a:rPr lang="es-ES" sz="2400" dirty="0" smtClean="0"/>
              <a:t> todo el líquido que quedaba solidifica eutécticamente, puesto la concentración era C</a:t>
            </a:r>
            <a:r>
              <a:rPr lang="es-ES" sz="2400" baseline="-25000" dirty="0" smtClean="0"/>
              <a:t>E</a:t>
            </a:r>
            <a:r>
              <a:rPr lang="es-ES" sz="2400" dirty="0" smtClean="0"/>
              <a:t>.</a:t>
            </a:r>
            <a:endParaRPr lang="es-ES" sz="2400" dirty="0"/>
          </a:p>
        </p:txBody>
      </p:sp>
      <p:cxnSp>
        <p:nvCxnSpPr>
          <p:cNvPr id="9" name="8 Conector recto de flecha"/>
          <p:cNvCxnSpPr/>
          <p:nvPr/>
        </p:nvCxnSpPr>
        <p:spPr>
          <a:xfrm flipV="1">
            <a:off x="3059832" y="2693868"/>
            <a:ext cx="3734235" cy="8071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76256" y="1942793"/>
            <a:ext cx="1286745" cy="1311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12 Conector recto de flecha"/>
          <p:cNvCxnSpPr/>
          <p:nvPr/>
        </p:nvCxnSpPr>
        <p:spPr>
          <a:xfrm flipV="1">
            <a:off x="3059832" y="3789040"/>
            <a:ext cx="2798131" cy="27379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15 Conector recto de flecha"/>
          <p:cNvCxnSpPr/>
          <p:nvPr/>
        </p:nvCxnSpPr>
        <p:spPr>
          <a:xfrm flipV="1">
            <a:off x="3059832" y="4250302"/>
            <a:ext cx="4419371" cy="1440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20 Conector recto de flecha"/>
          <p:cNvCxnSpPr/>
          <p:nvPr/>
        </p:nvCxnSpPr>
        <p:spPr>
          <a:xfrm>
            <a:off x="3059832" y="4725144"/>
            <a:ext cx="3002667" cy="3960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0266" y="3091610"/>
            <a:ext cx="1284022" cy="1159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79203" y="3578582"/>
            <a:ext cx="1316162" cy="11680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66152" y="4368025"/>
            <a:ext cx="1318520" cy="1196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11039" y="5121188"/>
            <a:ext cx="1242057" cy="126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5" name="24 Conector recto de flecha"/>
          <p:cNvCxnSpPr/>
          <p:nvPr/>
        </p:nvCxnSpPr>
        <p:spPr>
          <a:xfrm>
            <a:off x="3059832" y="4855809"/>
            <a:ext cx="4351207" cy="9925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9397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CuadroTexto"/>
          <p:cNvSpPr txBox="1"/>
          <p:nvPr/>
        </p:nvSpPr>
        <p:spPr>
          <a:xfrm>
            <a:off x="683568" y="476672"/>
            <a:ext cx="7992888" cy="830997"/>
          </a:xfrm>
          <a:prstGeom prst="rect">
            <a:avLst/>
          </a:prstGeom>
          <a:noFill/>
        </p:spPr>
        <p:txBody>
          <a:bodyPr wrap="square" rtlCol="0">
            <a:spAutoFit/>
          </a:bodyPr>
          <a:lstStyle/>
          <a:p>
            <a:r>
              <a:rPr lang="es-ES" sz="2400" dirty="0" smtClean="0"/>
              <a:t>3.3. ALEACIONES CON SOLUBILIDAD TOTAL EN ESTADO LÍQUIDO Y </a:t>
            </a:r>
            <a:r>
              <a:rPr lang="es-ES" sz="2400" b="1" dirty="0" smtClean="0"/>
              <a:t>SOLUBILIDAD PARCIAL EN ESTADO SÓLIDO</a:t>
            </a:r>
          </a:p>
        </p:txBody>
      </p:sp>
      <p:sp>
        <p:nvSpPr>
          <p:cNvPr id="38" name="37 CuadroTexto"/>
          <p:cNvSpPr txBox="1"/>
          <p:nvPr/>
        </p:nvSpPr>
        <p:spPr>
          <a:xfrm>
            <a:off x="683568" y="1415673"/>
            <a:ext cx="8136904" cy="1569660"/>
          </a:xfrm>
          <a:prstGeom prst="rect">
            <a:avLst/>
          </a:prstGeom>
          <a:noFill/>
        </p:spPr>
        <p:txBody>
          <a:bodyPr wrap="square" rtlCol="0">
            <a:spAutoFit/>
          </a:bodyPr>
          <a:lstStyle/>
          <a:p>
            <a:pPr algn="just"/>
            <a:r>
              <a:rPr lang="es-ES" sz="2400" dirty="0" smtClean="0"/>
              <a:t>A diferencia de la anterior, ahora se presentan dos soluciones sólidas: </a:t>
            </a:r>
            <a:r>
              <a:rPr lang="el-GR" sz="2400" dirty="0" smtClean="0"/>
              <a:t>α</a:t>
            </a:r>
            <a:r>
              <a:rPr lang="es-ES" sz="2400" dirty="0" smtClean="0"/>
              <a:t> (en la que A hace de disolvente) y </a:t>
            </a:r>
            <a:r>
              <a:rPr lang="el-GR" sz="2400" dirty="0" smtClean="0"/>
              <a:t>β</a:t>
            </a:r>
            <a:r>
              <a:rPr lang="es-ES" sz="2400" dirty="0" smtClean="0"/>
              <a:t> (donde B es el disolvente). Estas aleaciones presentan siguen presentando una aleación  </a:t>
            </a:r>
            <a:r>
              <a:rPr lang="es-ES" sz="2400" b="1" dirty="0" smtClean="0"/>
              <a:t>eutéctica</a:t>
            </a:r>
            <a:r>
              <a:rPr lang="es-ES" sz="2400" dirty="0" smtClean="0"/>
              <a:t>.</a:t>
            </a:r>
            <a:endParaRPr lang="es-ES" sz="24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3011986"/>
            <a:ext cx="5652120" cy="3713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7587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100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1000"/>
                                        <p:tgtEl>
                                          <p:spTgt spid="38"/>
                                        </p:tgtEl>
                                      </p:cBhvr>
                                    </p:animEffect>
                                    <p:anim calcmode="lin" valueType="num">
                                      <p:cBhvr>
                                        <p:cTn id="14" dur="1000" fill="hold"/>
                                        <p:tgtEl>
                                          <p:spTgt spid="38"/>
                                        </p:tgtEl>
                                        <p:attrNameLst>
                                          <p:attrName>ppt_x</p:attrName>
                                        </p:attrNameLst>
                                      </p:cBhvr>
                                      <p:tavLst>
                                        <p:tav tm="0">
                                          <p:val>
                                            <p:strVal val="#ppt_x"/>
                                          </p:val>
                                        </p:tav>
                                        <p:tav tm="100000">
                                          <p:val>
                                            <p:strVal val="#ppt_x"/>
                                          </p:val>
                                        </p:tav>
                                      </p:tavLst>
                                    </p:anim>
                                    <p:anim calcmode="lin" valueType="num">
                                      <p:cBhvr>
                                        <p:cTn id="15"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CuadroTexto"/>
          <p:cNvSpPr txBox="1"/>
          <p:nvPr/>
        </p:nvSpPr>
        <p:spPr>
          <a:xfrm>
            <a:off x="683568" y="476672"/>
            <a:ext cx="7992888" cy="584775"/>
          </a:xfrm>
          <a:prstGeom prst="rect">
            <a:avLst/>
          </a:prstGeom>
          <a:noFill/>
        </p:spPr>
        <p:txBody>
          <a:bodyPr wrap="square" rtlCol="0">
            <a:spAutoFit/>
          </a:bodyPr>
          <a:lstStyle/>
          <a:p>
            <a:r>
              <a:rPr lang="es-ES" sz="3200" dirty="0" smtClean="0"/>
              <a:t>1.1. CARACTERÍSTICAS DE LAS ALEACIONES</a:t>
            </a:r>
          </a:p>
        </p:txBody>
      </p:sp>
      <p:sp>
        <p:nvSpPr>
          <p:cNvPr id="38" name="37 CuadroTexto"/>
          <p:cNvSpPr txBox="1"/>
          <p:nvPr/>
        </p:nvSpPr>
        <p:spPr>
          <a:xfrm>
            <a:off x="683568" y="1196752"/>
            <a:ext cx="7992888" cy="5262979"/>
          </a:xfrm>
          <a:prstGeom prst="rect">
            <a:avLst/>
          </a:prstGeom>
          <a:noFill/>
        </p:spPr>
        <p:txBody>
          <a:bodyPr wrap="square" rtlCol="0">
            <a:spAutoFit/>
          </a:bodyPr>
          <a:lstStyle/>
          <a:p>
            <a:r>
              <a:rPr lang="es-ES" sz="2400" dirty="0" smtClean="0"/>
              <a:t>Se entiende por aleación metálica a un agregado cristalino íntimo de:</a:t>
            </a:r>
          </a:p>
          <a:p>
            <a:pPr marL="342900" indent="-342900">
              <a:buFont typeface="Arial" pitchFamily="34" charset="0"/>
              <a:buChar char="•"/>
            </a:pPr>
            <a:r>
              <a:rPr lang="es-ES" sz="2400" b="1" dirty="0" smtClean="0"/>
              <a:t>dos o más metales</a:t>
            </a:r>
            <a:r>
              <a:rPr lang="es-ES" sz="2400" dirty="0" smtClean="0"/>
              <a:t>,</a:t>
            </a:r>
            <a:endParaRPr lang="es-ES" sz="2400" dirty="0"/>
          </a:p>
          <a:p>
            <a:pPr marL="342900" indent="-342900">
              <a:buFont typeface="Arial" pitchFamily="34" charset="0"/>
              <a:buChar char="•"/>
            </a:pPr>
            <a:r>
              <a:rPr lang="es-ES" sz="2400" dirty="0" smtClean="0"/>
              <a:t>o de </a:t>
            </a:r>
            <a:r>
              <a:rPr lang="es-ES" sz="2400" b="1" dirty="0" smtClean="0"/>
              <a:t>metales y no metales</a:t>
            </a:r>
            <a:r>
              <a:rPr lang="es-ES" sz="2400" dirty="0" smtClean="0"/>
              <a:t> (que en estado sólido tienen propiedades metálicas).</a:t>
            </a:r>
          </a:p>
          <a:p>
            <a:endParaRPr lang="es-ES" sz="2400" dirty="0"/>
          </a:p>
          <a:p>
            <a:pPr algn="just"/>
            <a:r>
              <a:rPr lang="es-ES" sz="2400" dirty="0" smtClean="0"/>
              <a:t>Se obtienen las aleaciones fundiendo los distintos componentes en un crisol y dejando enfriar la solución líquida.</a:t>
            </a:r>
          </a:p>
          <a:p>
            <a:endParaRPr lang="es-ES" sz="2400" dirty="0"/>
          </a:p>
          <a:p>
            <a:pPr algn="just"/>
            <a:r>
              <a:rPr lang="es-ES" sz="2400" dirty="0" smtClean="0"/>
              <a:t>Al componente que entra en mayor proporción se le llama </a:t>
            </a:r>
            <a:r>
              <a:rPr lang="es-ES" sz="2400" b="1" dirty="0" smtClean="0"/>
              <a:t>metal base o </a:t>
            </a:r>
            <a:r>
              <a:rPr lang="es-ES" sz="2400" b="1" dirty="0" err="1" smtClean="0"/>
              <a:t>disolvente</a:t>
            </a:r>
            <a:r>
              <a:rPr lang="es-ES" sz="2400" dirty="0" err="1" smtClean="0"/>
              <a:t>,y</a:t>
            </a:r>
            <a:r>
              <a:rPr lang="es-ES" sz="2400" dirty="0" smtClean="0"/>
              <a:t> a los que son minoritarios, </a:t>
            </a:r>
            <a:r>
              <a:rPr lang="es-ES" sz="2400" b="1" dirty="0" smtClean="0"/>
              <a:t>solutos</a:t>
            </a:r>
            <a:r>
              <a:rPr lang="es-ES" sz="2400" dirty="0" smtClean="0"/>
              <a:t>.</a:t>
            </a:r>
          </a:p>
          <a:p>
            <a:endParaRPr lang="es-ES" sz="2400" dirty="0"/>
          </a:p>
          <a:p>
            <a:pPr algn="just"/>
            <a:r>
              <a:rPr lang="es-ES" sz="2400" dirty="0" smtClean="0"/>
              <a:t>Las aleaciones pueden tener </a:t>
            </a:r>
            <a:r>
              <a:rPr lang="es-ES" sz="2400" b="1" dirty="0" smtClean="0"/>
              <a:t>una sola fase</a:t>
            </a:r>
            <a:r>
              <a:rPr lang="es-ES" sz="2400" dirty="0" smtClean="0"/>
              <a:t> y se dice que son </a:t>
            </a:r>
            <a:r>
              <a:rPr lang="es-ES" sz="2400" b="1" dirty="0" smtClean="0"/>
              <a:t>homogéneas,</a:t>
            </a:r>
            <a:r>
              <a:rPr lang="es-ES" sz="2400" dirty="0" smtClean="0"/>
              <a:t> o </a:t>
            </a:r>
            <a:r>
              <a:rPr lang="es-ES" sz="2400" b="1" dirty="0" smtClean="0"/>
              <a:t>varias fases</a:t>
            </a:r>
            <a:r>
              <a:rPr lang="es-ES" sz="2400" dirty="0" smtClean="0"/>
              <a:t> y se dice que son </a:t>
            </a:r>
            <a:r>
              <a:rPr lang="es-ES" sz="2400" b="1" dirty="0" smtClean="0"/>
              <a:t>heterogéneas</a:t>
            </a:r>
            <a:r>
              <a:rPr lang="es-ES" sz="2400" dirty="0" smtClean="0"/>
              <a:t>.</a:t>
            </a:r>
            <a:endParaRPr lang="es-ES" sz="2400" dirty="0"/>
          </a:p>
        </p:txBody>
      </p:sp>
    </p:spTree>
    <p:extLst>
      <p:ext uri="{BB962C8B-B14F-4D97-AF65-F5344CB8AC3E}">
        <p14:creationId xmlns:p14="http://schemas.microsoft.com/office/powerpoint/2010/main" val="3117790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100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1000"/>
                                        <p:tgtEl>
                                          <p:spTgt spid="38"/>
                                        </p:tgtEl>
                                      </p:cBhvr>
                                    </p:animEffect>
                                    <p:anim calcmode="lin" valueType="num">
                                      <p:cBhvr>
                                        <p:cTn id="14" dur="1000" fill="hold"/>
                                        <p:tgtEl>
                                          <p:spTgt spid="38"/>
                                        </p:tgtEl>
                                        <p:attrNameLst>
                                          <p:attrName>ppt_x</p:attrName>
                                        </p:attrNameLst>
                                      </p:cBhvr>
                                      <p:tavLst>
                                        <p:tav tm="0">
                                          <p:val>
                                            <p:strVal val="#ppt_x"/>
                                          </p:val>
                                        </p:tav>
                                        <p:tav tm="100000">
                                          <p:val>
                                            <p:strVal val="#ppt_x"/>
                                          </p:val>
                                        </p:tav>
                                      </p:tavLst>
                                    </p:anim>
                                    <p:anim calcmode="lin" valueType="num">
                                      <p:cBhvr>
                                        <p:cTn id="15"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132857"/>
            <a:ext cx="5644215" cy="3766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3 Conector recto de flecha"/>
          <p:cNvCxnSpPr/>
          <p:nvPr/>
        </p:nvCxnSpPr>
        <p:spPr>
          <a:xfrm flipV="1">
            <a:off x="2411760" y="1988840"/>
            <a:ext cx="3960440" cy="12961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 name="5 Conector recto de flecha"/>
          <p:cNvCxnSpPr/>
          <p:nvPr/>
        </p:nvCxnSpPr>
        <p:spPr>
          <a:xfrm flipV="1">
            <a:off x="2411760" y="3501008"/>
            <a:ext cx="4248471" cy="7920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2200" y="1124745"/>
            <a:ext cx="1440160" cy="1467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8 CuadroTexto"/>
          <p:cNvSpPr txBox="1"/>
          <p:nvPr/>
        </p:nvSpPr>
        <p:spPr>
          <a:xfrm>
            <a:off x="683568" y="548680"/>
            <a:ext cx="8136904" cy="830997"/>
          </a:xfrm>
          <a:prstGeom prst="rect">
            <a:avLst/>
          </a:prstGeom>
          <a:noFill/>
        </p:spPr>
        <p:txBody>
          <a:bodyPr wrap="square" rtlCol="0">
            <a:spAutoFit/>
          </a:bodyPr>
          <a:lstStyle/>
          <a:p>
            <a:r>
              <a:rPr lang="es-ES" sz="2400" b="1" dirty="0" smtClean="0"/>
              <a:t>Aleación eutéctica</a:t>
            </a:r>
            <a:r>
              <a:rPr lang="es-ES" sz="2400" dirty="0" smtClean="0"/>
              <a:t>: ahora los cristales son </a:t>
            </a:r>
            <a:r>
              <a:rPr lang="el-GR" sz="2400" dirty="0" smtClean="0"/>
              <a:t>α</a:t>
            </a:r>
            <a:r>
              <a:rPr lang="es-ES" sz="2400" dirty="0" smtClean="0"/>
              <a:t> y </a:t>
            </a:r>
            <a:r>
              <a:rPr lang="el-GR" sz="2400" dirty="0" smtClean="0"/>
              <a:t>β</a:t>
            </a:r>
            <a:r>
              <a:rPr lang="es-ES" sz="2400" dirty="0" smtClean="0"/>
              <a:t> (no A puro ni B puro).</a:t>
            </a:r>
            <a:endParaRPr lang="es-ES" sz="2400" dirty="0"/>
          </a:p>
        </p:txBody>
      </p:sp>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0826" y="4551063"/>
            <a:ext cx="1507027" cy="1398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6810" y="2694075"/>
            <a:ext cx="1427431" cy="1382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0" name="19 Conector recto de flecha"/>
          <p:cNvCxnSpPr>
            <a:endCxn id="8195" idx="1"/>
          </p:cNvCxnSpPr>
          <p:nvPr/>
        </p:nvCxnSpPr>
        <p:spPr>
          <a:xfrm>
            <a:off x="2411760" y="5229200"/>
            <a:ext cx="4309066" cy="209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22 CuadroTexto"/>
          <p:cNvSpPr txBox="1"/>
          <p:nvPr/>
        </p:nvSpPr>
        <p:spPr>
          <a:xfrm>
            <a:off x="1475656" y="5899483"/>
            <a:ext cx="5671553" cy="830997"/>
          </a:xfrm>
          <a:prstGeom prst="rect">
            <a:avLst/>
          </a:prstGeom>
          <a:noFill/>
        </p:spPr>
        <p:txBody>
          <a:bodyPr wrap="square" rtlCol="0">
            <a:spAutoFit/>
          </a:bodyPr>
          <a:lstStyle/>
          <a:p>
            <a:r>
              <a:rPr lang="es-ES" sz="1600" dirty="0" smtClean="0"/>
              <a:t>Al ir bajando la solubilidad de </a:t>
            </a:r>
            <a:r>
              <a:rPr lang="el-GR" sz="1600" dirty="0" smtClean="0"/>
              <a:t>α</a:t>
            </a:r>
            <a:r>
              <a:rPr lang="es-ES" sz="1600" dirty="0" smtClean="0"/>
              <a:t> y </a:t>
            </a:r>
            <a:r>
              <a:rPr lang="el-GR" sz="1600" dirty="0" smtClean="0"/>
              <a:t>β</a:t>
            </a:r>
            <a:r>
              <a:rPr lang="es-ES" sz="1600" dirty="0" smtClean="0"/>
              <a:t>, en los bordes de los granos de </a:t>
            </a:r>
            <a:r>
              <a:rPr lang="el-GR" sz="1600" dirty="0"/>
              <a:t>α</a:t>
            </a:r>
            <a:r>
              <a:rPr lang="es-ES" sz="1600" dirty="0" smtClean="0"/>
              <a:t> irá precipitando  </a:t>
            </a:r>
            <a:r>
              <a:rPr lang="el-GR" sz="1600" dirty="0" smtClean="0"/>
              <a:t>β</a:t>
            </a:r>
            <a:r>
              <a:rPr lang="es-ES" sz="1600" dirty="0" smtClean="0"/>
              <a:t> (cada vez más rico en B), y en lo bordes de los granos de </a:t>
            </a:r>
            <a:r>
              <a:rPr lang="el-GR" sz="1600" dirty="0"/>
              <a:t>β</a:t>
            </a:r>
            <a:r>
              <a:rPr lang="es-ES" sz="1600" dirty="0" smtClean="0"/>
              <a:t> irá precipitando </a:t>
            </a:r>
            <a:r>
              <a:rPr lang="el-GR" sz="1600" dirty="0" smtClean="0"/>
              <a:t>α</a:t>
            </a:r>
            <a:r>
              <a:rPr lang="es-ES" sz="1600" dirty="0"/>
              <a:t> </a:t>
            </a:r>
            <a:r>
              <a:rPr lang="es-ES" sz="1600" dirty="0" smtClean="0"/>
              <a:t>(cada vez más rico en A).</a:t>
            </a:r>
            <a:endParaRPr lang="es-ES" sz="1600" dirty="0"/>
          </a:p>
        </p:txBody>
      </p:sp>
    </p:spTree>
    <p:extLst>
      <p:ext uri="{BB962C8B-B14F-4D97-AF65-F5344CB8AC3E}">
        <p14:creationId xmlns:p14="http://schemas.microsoft.com/office/powerpoint/2010/main" val="425894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100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2598392"/>
            <a:ext cx="5581874" cy="367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37 CuadroTexto"/>
          <p:cNvSpPr txBox="1"/>
          <p:nvPr/>
        </p:nvSpPr>
        <p:spPr>
          <a:xfrm>
            <a:off x="683568" y="548680"/>
            <a:ext cx="8136904" cy="1569660"/>
          </a:xfrm>
          <a:prstGeom prst="rect">
            <a:avLst/>
          </a:prstGeom>
          <a:noFill/>
        </p:spPr>
        <p:txBody>
          <a:bodyPr wrap="square" rtlCol="0">
            <a:spAutoFit/>
          </a:bodyPr>
          <a:lstStyle/>
          <a:p>
            <a:r>
              <a:rPr lang="es-ES" sz="2400" b="1" dirty="0" smtClean="0"/>
              <a:t>Aleación por debajo de la máxima solubilidad de la solución </a:t>
            </a:r>
            <a:r>
              <a:rPr lang="el-GR" sz="2400" b="1" dirty="0" smtClean="0"/>
              <a:t>α</a:t>
            </a:r>
            <a:r>
              <a:rPr lang="es-ES" sz="2400" dirty="0" smtClean="0"/>
              <a:t>: Al comenzar la solidificación se forman los primeros cristales de </a:t>
            </a:r>
            <a:r>
              <a:rPr lang="el-GR" sz="2400" dirty="0" smtClean="0"/>
              <a:t>α</a:t>
            </a:r>
            <a:r>
              <a:rPr lang="es-ES" sz="2400" dirty="0" smtClean="0"/>
              <a:t>. A medida que se va enfriando, los cristales depositados serán más ricos en B.</a:t>
            </a:r>
            <a:endParaRPr lang="es-ES" sz="2400" dirty="0"/>
          </a:p>
        </p:txBody>
      </p:sp>
      <p:cxnSp>
        <p:nvCxnSpPr>
          <p:cNvPr id="9" name="8 Conector recto de flecha"/>
          <p:cNvCxnSpPr/>
          <p:nvPr/>
        </p:nvCxnSpPr>
        <p:spPr>
          <a:xfrm flipV="1">
            <a:off x="755576" y="2693868"/>
            <a:ext cx="6038491" cy="8791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76256" y="1942793"/>
            <a:ext cx="1286745" cy="1311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6136" y="3041847"/>
            <a:ext cx="1327928" cy="125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12 Conector recto de flecha"/>
          <p:cNvCxnSpPr/>
          <p:nvPr/>
        </p:nvCxnSpPr>
        <p:spPr>
          <a:xfrm flipV="1">
            <a:off x="755576" y="3789040"/>
            <a:ext cx="5102387" cy="1440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41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79203" y="3644795"/>
            <a:ext cx="1316320" cy="1211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6" name="15 Conector recto de flecha"/>
          <p:cNvCxnSpPr>
            <a:endCxn id="4100" idx="1"/>
          </p:cNvCxnSpPr>
          <p:nvPr/>
        </p:nvCxnSpPr>
        <p:spPr>
          <a:xfrm>
            <a:off x="755576" y="4250302"/>
            <a:ext cx="672362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20 Conector recto de flecha"/>
          <p:cNvCxnSpPr/>
          <p:nvPr/>
        </p:nvCxnSpPr>
        <p:spPr>
          <a:xfrm>
            <a:off x="755576" y="4509120"/>
            <a:ext cx="5306923" cy="6120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7172"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36072" y="4725144"/>
            <a:ext cx="1244240" cy="1171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67689" y="5517232"/>
            <a:ext cx="1371135" cy="1226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2" name="21 Conector recto de flecha"/>
          <p:cNvCxnSpPr>
            <a:endCxn id="7173" idx="1"/>
          </p:cNvCxnSpPr>
          <p:nvPr/>
        </p:nvCxnSpPr>
        <p:spPr>
          <a:xfrm>
            <a:off x="755576" y="5589240"/>
            <a:ext cx="6712113" cy="5411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25 CuadroTexto"/>
          <p:cNvSpPr txBox="1"/>
          <p:nvPr/>
        </p:nvSpPr>
        <p:spPr>
          <a:xfrm>
            <a:off x="4083286" y="6246636"/>
            <a:ext cx="3472276" cy="584775"/>
          </a:xfrm>
          <a:prstGeom prst="rect">
            <a:avLst/>
          </a:prstGeom>
          <a:noFill/>
        </p:spPr>
        <p:txBody>
          <a:bodyPr wrap="square" rtlCol="0">
            <a:spAutoFit/>
          </a:bodyPr>
          <a:lstStyle/>
          <a:p>
            <a:r>
              <a:rPr lang="es-ES" sz="1600" dirty="0" smtClean="0"/>
              <a:t>Al bajar la solubilidad, comienza a precipitar </a:t>
            </a:r>
            <a:r>
              <a:rPr lang="el-GR" sz="1600" dirty="0" smtClean="0"/>
              <a:t>β</a:t>
            </a:r>
            <a:r>
              <a:rPr lang="es-ES" sz="1600" dirty="0" smtClean="0"/>
              <a:t> (en los bordes de grano) </a:t>
            </a:r>
            <a:endParaRPr lang="es-ES" sz="1600" dirty="0"/>
          </a:p>
        </p:txBody>
      </p:sp>
    </p:spTree>
    <p:extLst>
      <p:ext uri="{BB962C8B-B14F-4D97-AF65-F5344CB8AC3E}">
        <p14:creationId xmlns:p14="http://schemas.microsoft.com/office/powerpoint/2010/main" val="1063204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anim calcmode="lin" valueType="num">
                                      <p:cBhvr>
                                        <p:cTn id="14" dur="1000" fill="hold"/>
                                        <p:tgtEl>
                                          <p:spTgt spid="26"/>
                                        </p:tgtEl>
                                        <p:attrNameLst>
                                          <p:attrName>ppt_x</p:attrName>
                                        </p:attrNameLst>
                                      </p:cBhvr>
                                      <p:tavLst>
                                        <p:tav tm="0">
                                          <p:val>
                                            <p:strVal val="#ppt_x"/>
                                          </p:val>
                                        </p:tav>
                                        <p:tav tm="100000">
                                          <p:val>
                                            <p:strVal val="#ppt_x"/>
                                          </p:val>
                                        </p:tav>
                                      </p:tavLst>
                                    </p:anim>
                                    <p:anim calcmode="lin" valueType="num">
                                      <p:cBhvr>
                                        <p:cTn id="1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2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5" y="2693869"/>
            <a:ext cx="5835605" cy="3832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37 CuadroTexto"/>
          <p:cNvSpPr txBox="1"/>
          <p:nvPr/>
        </p:nvSpPr>
        <p:spPr>
          <a:xfrm>
            <a:off x="683568" y="548680"/>
            <a:ext cx="8136904" cy="830997"/>
          </a:xfrm>
          <a:prstGeom prst="rect">
            <a:avLst/>
          </a:prstGeom>
          <a:noFill/>
        </p:spPr>
        <p:txBody>
          <a:bodyPr wrap="square" rtlCol="0">
            <a:spAutoFit/>
          </a:bodyPr>
          <a:lstStyle/>
          <a:p>
            <a:pPr algn="just"/>
            <a:r>
              <a:rPr lang="es-ES" sz="2400" b="1" dirty="0"/>
              <a:t>Aleación </a:t>
            </a:r>
            <a:r>
              <a:rPr lang="es-ES" sz="2400" b="1" dirty="0" err="1" smtClean="0"/>
              <a:t>hipoeutécica</a:t>
            </a:r>
            <a:r>
              <a:rPr lang="es-ES" sz="2400" b="1" dirty="0" smtClean="0"/>
              <a:t> a la derecha de C</a:t>
            </a:r>
            <a:r>
              <a:rPr lang="es-ES" sz="2400" dirty="0" smtClean="0"/>
              <a:t>: </a:t>
            </a:r>
            <a:r>
              <a:rPr lang="es-ES" sz="2400" dirty="0"/>
              <a:t>Al comenzar la solidificación se forman los primeros cristales de </a:t>
            </a:r>
            <a:r>
              <a:rPr lang="el-GR" sz="2400" dirty="0"/>
              <a:t>α</a:t>
            </a:r>
            <a:r>
              <a:rPr lang="es-ES" sz="2400" dirty="0" smtClean="0"/>
              <a:t>.</a:t>
            </a:r>
            <a:endParaRPr lang="es-ES" sz="2400" dirty="0"/>
          </a:p>
        </p:txBody>
      </p:sp>
      <p:cxnSp>
        <p:nvCxnSpPr>
          <p:cNvPr id="9" name="8 Conector recto de flecha"/>
          <p:cNvCxnSpPr/>
          <p:nvPr/>
        </p:nvCxnSpPr>
        <p:spPr>
          <a:xfrm flipV="1">
            <a:off x="1979712" y="2693868"/>
            <a:ext cx="4814355" cy="10951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76256" y="1942793"/>
            <a:ext cx="1286745" cy="1311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6136" y="3041847"/>
            <a:ext cx="1327928" cy="125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12 Conector recto de flecha"/>
          <p:cNvCxnSpPr/>
          <p:nvPr/>
        </p:nvCxnSpPr>
        <p:spPr>
          <a:xfrm flipV="1">
            <a:off x="1979712" y="3789040"/>
            <a:ext cx="3878251" cy="6410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41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79203" y="3644795"/>
            <a:ext cx="1316320" cy="1211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6" name="15 Conector recto de flecha"/>
          <p:cNvCxnSpPr>
            <a:endCxn id="4100" idx="1"/>
          </p:cNvCxnSpPr>
          <p:nvPr/>
        </p:nvCxnSpPr>
        <p:spPr>
          <a:xfrm flipV="1">
            <a:off x="1979712" y="4250302"/>
            <a:ext cx="5499491" cy="35964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410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62499" y="4509120"/>
            <a:ext cx="1302652" cy="1224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1" name="20 Conector recto de flecha"/>
          <p:cNvCxnSpPr>
            <a:endCxn id="4101" idx="1"/>
          </p:cNvCxnSpPr>
          <p:nvPr/>
        </p:nvCxnSpPr>
        <p:spPr>
          <a:xfrm>
            <a:off x="1979712" y="4797153"/>
            <a:ext cx="4082787" cy="3240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4102"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11039" y="5228065"/>
            <a:ext cx="1337425" cy="124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5" name="24 Conector recto de flecha"/>
          <p:cNvCxnSpPr>
            <a:endCxn id="4102" idx="1"/>
          </p:cNvCxnSpPr>
          <p:nvPr/>
        </p:nvCxnSpPr>
        <p:spPr>
          <a:xfrm>
            <a:off x="1979712" y="4959170"/>
            <a:ext cx="5431327" cy="8891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9886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683568" y="548680"/>
            <a:ext cx="8136904" cy="1015663"/>
          </a:xfrm>
          <a:prstGeom prst="rect">
            <a:avLst/>
          </a:prstGeom>
          <a:noFill/>
        </p:spPr>
        <p:txBody>
          <a:bodyPr wrap="square" rtlCol="0">
            <a:spAutoFit/>
          </a:bodyPr>
          <a:lstStyle/>
          <a:p>
            <a:pPr algn="just"/>
            <a:r>
              <a:rPr lang="es-ES" sz="2000" dirty="0" smtClean="0"/>
              <a:t>Algunos problemas nos va a pedir las cantidades de FASES en un punto de la gráfica, y otros nos pedirá información de las cantidades de los MICROCONSTITUYENTES.</a:t>
            </a:r>
            <a:endParaRPr lang="es-ES" sz="2000" dirty="0"/>
          </a:p>
        </p:txBody>
      </p:sp>
      <p:pic>
        <p:nvPicPr>
          <p:cNvPr id="20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2708920"/>
            <a:ext cx="5554389" cy="3683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25 CuadroTexto"/>
          <p:cNvSpPr txBox="1"/>
          <p:nvPr/>
        </p:nvSpPr>
        <p:spPr>
          <a:xfrm>
            <a:off x="683568" y="1772816"/>
            <a:ext cx="8136904" cy="400110"/>
          </a:xfrm>
          <a:prstGeom prst="rect">
            <a:avLst/>
          </a:prstGeom>
          <a:noFill/>
        </p:spPr>
        <p:txBody>
          <a:bodyPr wrap="square" rtlCol="0">
            <a:spAutoFit/>
          </a:bodyPr>
          <a:lstStyle/>
          <a:p>
            <a:r>
              <a:rPr lang="es-ES" sz="2000" dirty="0" smtClean="0"/>
              <a:t>Atendiendo a las FASES, vamos a distinguir solo 3 regiones para los sólidos:</a:t>
            </a:r>
            <a:endParaRPr lang="es-ES" sz="2000" dirty="0"/>
          </a:p>
        </p:txBody>
      </p:sp>
    </p:spTree>
    <p:extLst>
      <p:ext uri="{BB962C8B-B14F-4D97-AF65-F5344CB8AC3E}">
        <p14:creationId xmlns:p14="http://schemas.microsoft.com/office/powerpoint/2010/main" val="416592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anim calcmode="lin" valueType="num">
                                      <p:cBhvr>
                                        <p:cTn id="14" dur="1000" fill="hold"/>
                                        <p:tgtEl>
                                          <p:spTgt spid="26"/>
                                        </p:tgtEl>
                                        <p:attrNameLst>
                                          <p:attrName>ppt_x</p:attrName>
                                        </p:attrNameLst>
                                      </p:cBhvr>
                                      <p:tavLst>
                                        <p:tav tm="0">
                                          <p:val>
                                            <p:strVal val="#ppt_x"/>
                                          </p:val>
                                        </p:tav>
                                        <p:tav tm="100000">
                                          <p:val>
                                            <p:strVal val="#ppt_x"/>
                                          </p:val>
                                        </p:tav>
                                      </p:tavLst>
                                    </p:anim>
                                    <p:anim calcmode="lin" valueType="num">
                                      <p:cBhvr>
                                        <p:cTn id="1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1484784"/>
            <a:ext cx="5220072" cy="3362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CuadroTexto"/>
          <p:cNvSpPr txBox="1"/>
          <p:nvPr/>
        </p:nvSpPr>
        <p:spPr>
          <a:xfrm>
            <a:off x="683568" y="548680"/>
            <a:ext cx="8136904" cy="707886"/>
          </a:xfrm>
          <a:prstGeom prst="rect">
            <a:avLst/>
          </a:prstGeom>
          <a:noFill/>
        </p:spPr>
        <p:txBody>
          <a:bodyPr wrap="square" rtlCol="0">
            <a:spAutoFit/>
          </a:bodyPr>
          <a:lstStyle/>
          <a:p>
            <a:r>
              <a:rPr lang="es-ES" sz="2000" dirty="0" smtClean="0"/>
              <a:t>Y atendiendo a los MICROCONSTITUYENTES, vamos a distinguir 7 regiones para los sólidos:</a:t>
            </a:r>
            <a:endParaRPr lang="es-ES" sz="2000" dirty="0"/>
          </a:p>
        </p:txBody>
      </p:sp>
      <p:pic>
        <p:nvPicPr>
          <p:cNvPr id="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4262022"/>
            <a:ext cx="1027253" cy="967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2816" y="4203397"/>
            <a:ext cx="1210407" cy="1097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94144" y="5229201"/>
            <a:ext cx="1127197"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2386" y="5373217"/>
            <a:ext cx="1161631"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49003" y="5589240"/>
            <a:ext cx="1114822" cy="1080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27784" y="4950616"/>
            <a:ext cx="1070770" cy="993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32040" y="4847761"/>
            <a:ext cx="1108889" cy="1128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4 Conector recto de flecha"/>
          <p:cNvCxnSpPr>
            <a:endCxn id="4" idx="0"/>
          </p:cNvCxnSpPr>
          <p:nvPr/>
        </p:nvCxnSpPr>
        <p:spPr>
          <a:xfrm flipH="1">
            <a:off x="693139" y="3717032"/>
            <a:ext cx="1728202" cy="5449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10 Conector recto de flecha"/>
          <p:cNvCxnSpPr>
            <a:endCxn id="6" idx="0"/>
          </p:cNvCxnSpPr>
          <p:nvPr/>
        </p:nvCxnSpPr>
        <p:spPr>
          <a:xfrm flipH="1">
            <a:off x="1857743" y="4365104"/>
            <a:ext cx="698033" cy="8640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12 Conector recto de flecha"/>
          <p:cNvCxnSpPr>
            <a:endCxn id="9" idx="0"/>
          </p:cNvCxnSpPr>
          <p:nvPr/>
        </p:nvCxnSpPr>
        <p:spPr>
          <a:xfrm flipH="1">
            <a:off x="3163169" y="4203397"/>
            <a:ext cx="256703" cy="7472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14 Conector recto de flecha"/>
          <p:cNvCxnSpPr>
            <a:endCxn id="8" idx="0"/>
          </p:cNvCxnSpPr>
          <p:nvPr/>
        </p:nvCxnSpPr>
        <p:spPr>
          <a:xfrm>
            <a:off x="3995936" y="4437112"/>
            <a:ext cx="210478" cy="11521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16 Conector recto de flecha"/>
          <p:cNvCxnSpPr>
            <a:endCxn id="10" idx="0"/>
          </p:cNvCxnSpPr>
          <p:nvPr/>
        </p:nvCxnSpPr>
        <p:spPr>
          <a:xfrm>
            <a:off x="4589748" y="4262022"/>
            <a:ext cx="896737" cy="58573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18 Conector recto de flecha"/>
          <p:cNvCxnSpPr>
            <a:endCxn id="2052" idx="0"/>
          </p:cNvCxnSpPr>
          <p:nvPr/>
        </p:nvCxnSpPr>
        <p:spPr>
          <a:xfrm>
            <a:off x="6228184" y="4365104"/>
            <a:ext cx="875018" cy="10081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20 Conector recto de flecha"/>
          <p:cNvCxnSpPr>
            <a:endCxn id="2051" idx="0"/>
          </p:cNvCxnSpPr>
          <p:nvPr/>
        </p:nvCxnSpPr>
        <p:spPr>
          <a:xfrm>
            <a:off x="6588224" y="3645024"/>
            <a:ext cx="1679796" cy="55837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2754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CuadroTexto"/>
          <p:cNvSpPr txBox="1"/>
          <p:nvPr/>
        </p:nvSpPr>
        <p:spPr>
          <a:xfrm>
            <a:off x="755576" y="980728"/>
            <a:ext cx="7416824" cy="523220"/>
          </a:xfrm>
          <a:prstGeom prst="rect">
            <a:avLst/>
          </a:prstGeom>
          <a:noFill/>
        </p:spPr>
        <p:txBody>
          <a:bodyPr wrap="square" rtlCol="0">
            <a:spAutoFit/>
          </a:bodyPr>
          <a:lstStyle/>
          <a:p>
            <a:r>
              <a:rPr lang="es-ES" sz="2800" dirty="0">
                <a:latin typeface="Arial" pitchFamily="34" charset="0"/>
                <a:cs typeface="Arial" pitchFamily="34" charset="0"/>
              </a:rPr>
              <a:t>4</a:t>
            </a:r>
            <a:r>
              <a:rPr lang="es-ES" sz="2800" dirty="0" smtClean="0">
                <a:latin typeface="Arial" pitchFamily="34" charset="0"/>
                <a:cs typeface="Arial" pitchFamily="34" charset="0"/>
              </a:rPr>
              <a:t>. DIAGRAMA Fe-C</a:t>
            </a:r>
            <a:endParaRPr lang="es-ES" sz="2800" dirty="0">
              <a:latin typeface="Arial" pitchFamily="34" charset="0"/>
              <a:cs typeface="Arial" pitchFamily="34"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050" y="1638300"/>
            <a:ext cx="75819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71022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548680"/>
            <a:ext cx="8523569" cy="6228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633818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548680"/>
            <a:ext cx="8277526" cy="604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CuadroTexto"/>
          <p:cNvSpPr txBox="1"/>
          <p:nvPr/>
        </p:nvSpPr>
        <p:spPr>
          <a:xfrm>
            <a:off x="1730990" y="1916832"/>
            <a:ext cx="7056784" cy="1938992"/>
          </a:xfrm>
          <a:prstGeom prst="rect">
            <a:avLst/>
          </a:prstGeom>
          <a:solidFill>
            <a:schemeClr val="accent6">
              <a:lumMod val="20000"/>
              <a:lumOff val="80000"/>
            </a:schemeClr>
          </a:solidFill>
        </p:spPr>
        <p:txBody>
          <a:bodyPr wrap="square" rtlCol="0">
            <a:spAutoFit/>
          </a:bodyPr>
          <a:lstStyle/>
          <a:p>
            <a:r>
              <a:rPr lang="es-ES" sz="2000" dirty="0" smtClean="0"/>
              <a:t>Alotropía de hierro:</a:t>
            </a:r>
          </a:p>
          <a:p>
            <a:pPr marL="342900" indent="-342900">
              <a:buFont typeface="Arial" pitchFamily="34" charset="0"/>
              <a:buChar char="•"/>
            </a:pPr>
            <a:r>
              <a:rPr lang="es-ES" sz="2000" dirty="0" smtClean="0"/>
              <a:t>Hierro </a:t>
            </a:r>
            <a:r>
              <a:rPr lang="el-GR" sz="2000" dirty="0" smtClean="0"/>
              <a:t>α</a:t>
            </a:r>
            <a:r>
              <a:rPr lang="es-ES" sz="2000" dirty="0" smtClean="0"/>
              <a:t>: BCC y es magnético.</a:t>
            </a:r>
          </a:p>
          <a:p>
            <a:pPr marL="342900" indent="-342900">
              <a:buFont typeface="Arial" pitchFamily="34" charset="0"/>
              <a:buChar char="•"/>
            </a:pPr>
            <a:r>
              <a:rPr lang="es-ES" sz="2000" dirty="0" smtClean="0"/>
              <a:t>Hierro </a:t>
            </a:r>
            <a:r>
              <a:rPr lang="el-GR" sz="2000" dirty="0" smtClean="0"/>
              <a:t>β</a:t>
            </a:r>
            <a:r>
              <a:rPr lang="es-ES" sz="2000" dirty="0" smtClean="0"/>
              <a:t>: Entre 768 y 910 </a:t>
            </a:r>
            <a:r>
              <a:rPr lang="es-ES" sz="2000" dirty="0" err="1" smtClean="0">
                <a:latin typeface="Arial" pitchFamily="34" charset="0"/>
                <a:cs typeface="Arial" pitchFamily="34" charset="0"/>
              </a:rPr>
              <a:t>º</a:t>
            </a:r>
            <a:r>
              <a:rPr lang="es-ES" sz="2000" dirty="0" err="1" smtClean="0"/>
              <a:t>C</a:t>
            </a:r>
            <a:r>
              <a:rPr lang="es-ES" sz="2000" dirty="0" smtClean="0"/>
              <a:t>. BCC, pero ahora no es magnético.</a:t>
            </a:r>
          </a:p>
          <a:p>
            <a:pPr marL="342900" indent="-342900">
              <a:buFont typeface="Arial" pitchFamily="34" charset="0"/>
              <a:buChar char="•"/>
            </a:pPr>
            <a:r>
              <a:rPr lang="es-ES" sz="2000" dirty="0" smtClean="0"/>
              <a:t>Hierro </a:t>
            </a:r>
            <a:r>
              <a:rPr lang="el-GR" sz="2000" dirty="0" smtClean="0"/>
              <a:t>γ</a:t>
            </a:r>
            <a:r>
              <a:rPr lang="es-ES" sz="2000" dirty="0" smtClean="0"/>
              <a:t>: FCC, y disuelve cantidades de carbono de hasta 1,76% (se aproxima al 2%).</a:t>
            </a:r>
          </a:p>
          <a:p>
            <a:pPr marL="342900" indent="-342900">
              <a:buFont typeface="Arial" pitchFamily="34" charset="0"/>
              <a:buChar char="•"/>
            </a:pPr>
            <a:r>
              <a:rPr lang="es-ES" sz="2000" dirty="0" smtClean="0"/>
              <a:t>Hierro </a:t>
            </a:r>
            <a:r>
              <a:rPr lang="el-GR" sz="2000" dirty="0" smtClean="0"/>
              <a:t>δ</a:t>
            </a:r>
            <a:r>
              <a:rPr lang="es-ES" sz="2000" dirty="0" smtClean="0"/>
              <a:t>: BCC, de escaso interés industrial.</a:t>
            </a:r>
            <a:endParaRPr lang="es-ES" sz="2000" dirty="0"/>
          </a:p>
        </p:txBody>
      </p:sp>
      <p:cxnSp>
        <p:nvCxnSpPr>
          <p:cNvPr id="4" name="3 Conector recto"/>
          <p:cNvCxnSpPr/>
          <p:nvPr/>
        </p:nvCxnSpPr>
        <p:spPr>
          <a:xfrm>
            <a:off x="1187624" y="620688"/>
            <a:ext cx="0" cy="547260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505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548680"/>
            <a:ext cx="8277526" cy="604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CuadroTexto"/>
          <p:cNvSpPr txBox="1"/>
          <p:nvPr/>
        </p:nvSpPr>
        <p:spPr>
          <a:xfrm>
            <a:off x="1547664" y="2666995"/>
            <a:ext cx="7056784" cy="1631216"/>
          </a:xfrm>
          <a:prstGeom prst="rect">
            <a:avLst/>
          </a:prstGeom>
          <a:solidFill>
            <a:schemeClr val="accent4">
              <a:lumMod val="20000"/>
              <a:lumOff val="80000"/>
            </a:schemeClr>
          </a:solidFill>
        </p:spPr>
        <p:txBody>
          <a:bodyPr wrap="square" rtlCol="0">
            <a:spAutoFit/>
          </a:bodyPr>
          <a:lstStyle/>
          <a:p>
            <a:pPr algn="just"/>
            <a:r>
              <a:rPr lang="es-ES" sz="2000" dirty="0" smtClean="0"/>
              <a:t>A temperatura ambiente, salvo una pequeña parte que está disuelto en la ferrita, todo el carbono de las aleaciones hierro-carbono está en forma de Fe</a:t>
            </a:r>
            <a:r>
              <a:rPr lang="es-ES" sz="2000" baseline="-25000" dirty="0" smtClean="0"/>
              <a:t>3</a:t>
            </a:r>
            <a:r>
              <a:rPr lang="es-ES" sz="2000" dirty="0" smtClean="0"/>
              <a:t>C (carburo de hierro). A temperaturas más elevadas, el Fe</a:t>
            </a:r>
            <a:r>
              <a:rPr lang="es-ES" sz="2000" baseline="-25000" dirty="0" smtClean="0"/>
              <a:t>3</a:t>
            </a:r>
            <a:r>
              <a:rPr lang="es-ES" sz="2000" dirty="0" smtClean="0"/>
              <a:t>C se puede disociar y quedando el carbono formando solución sólida de hierro gamma (</a:t>
            </a:r>
            <a:r>
              <a:rPr lang="es-ES" sz="2000" dirty="0" err="1" smtClean="0"/>
              <a:t>austenita</a:t>
            </a:r>
            <a:r>
              <a:rPr lang="es-ES" sz="2000" dirty="0" smtClean="0"/>
              <a:t>).</a:t>
            </a:r>
            <a:endParaRPr lang="es-ES" sz="2000" dirty="0"/>
          </a:p>
        </p:txBody>
      </p:sp>
      <p:cxnSp>
        <p:nvCxnSpPr>
          <p:cNvPr id="4" name="3 Conector recto"/>
          <p:cNvCxnSpPr/>
          <p:nvPr/>
        </p:nvCxnSpPr>
        <p:spPr>
          <a:xfrm flipH="1">
            <a:off x="1187624" y="6021288"/>
            <a:ext cx="698477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5693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548680"/>
            <a:ext cx="8277526" cy="604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CuadroTexto"/>
          <p:cNvSpPr txBox="1"/>
          <p:nvPr/>
        </p:nvSpPr>
        <p:spPr>
          <a:xfrm>
            <a:off x="1160281" y="3284984"/>
            <a:ext cx="7056784" cy="2246769"/>
          </a:xfrm>
          <a:prstGeom prst="rect">
            <a:avLst/>
          </a:prstGeom>
          <a:solidFill>
            <a:schemeClr val="accent3">
              <a:lumMod val="20000"/>
              <a:lumOff val="80000"/>
            </a:schemeClr>
          </a:solidFill>
        </p:spPr>
        <p:txBody>
          <a:bodyPr wrap="square" rtlCol="0">
            <a:spAutoFit/>
          </a:bodyPr>
          <a:lstStyle/>
          <a:p>
            <a:pPr algn="just"/>
            <a:r>
              <a:rPr lang="es-ES" sz="2000" dirty="0" smtClean="0"/>
              <a:t>Las aleaciones con contenido hasta el 2% de C se denominan </a:t>
            </a:r>
            <a:r>
              <a:rPr lang="es-ES" sz="2000" b="1" dirty="0" smtClean="0"/>
              <a:t>aceros</a:t>
            </a:r>
            <a:r>
              <a:rPr lang="es-ES" sz="2000" dirty="0" smtClean="0"/>
              <a:t> (pueden alearse con otros elementos). Su constituyente matriz es la perlita.</a:t>
            </a:r>
          </a:p>
          <a:p>
            <a:pPr algn="just"/>
            <a:r>
              <a:rPr lang="es-ES" sz="2000" dirty="0" smtClean="0"/>
              <a:t>Las aleaciones a partir del 2% hasta 6,67% de C se denominan </a:t>
            </a:r>
            <a:r>
              <a:rPr lang="es-ES" sz="2000" b="1" dirty="0" smtClean="0"/>
              <a:t>fundiciones</a:t>
            </a:r>
            <a:r>
              <a:rPr lang="es-ES" sz="2000" dirty="0" smtClean="0"/>
              <a:t>. Una cualidad que los diferencia es que los aceros son forjables y las fundiciones no. Su constituyente matriz será la </a:t>
            </a:r>
            <a:r>
              <a:rPr lang="es-ES" sz="2000" dirty="0" err="1" smtClean="0"/>
              <a:t>ledeburita</a:t>
            </a:r>
            <a:r>
              <a:rPr lang="es-ES" sz="2000" dirty="0" smtClean="0"/>
              <a:t>.</a:t>
            </a:r>
            <a:endParaRPr lang="es-ES" sz="2000" dirty="0"/>
          </a:p>
        </p:txBody>
      </p:sp>
      <p:sp>
        <p:nvSpPr>
          <p:cNvPr id="2" name="1 Abrir llave"/>
          <p:cNvSpPr/>
          <p:nvPr/>
        </p:nvSpPr>
        <p:spPr>
          <a:xfrm rot="5400000">
            <a:off x="2087724" y="4833156"/>
            <a:ext cx="288032" cy="2088232"/>
          </a:xfrm>
          <a:prstGeom prst="leftBrace">
            <a:avLst>
              <a:gd name="adj1" fmla="val 0"/>
              <a:gd name="adj2" fmla="val 50000"/>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6" name="5 Abrir llave"/>
          <p:cNvSpPr/>
          <p:nvPr/>
        </p:nvSpPr>
        <p:spPr>
          <a:xfrm rot="5400000">
            <a:off x="5580112" y="3501008"/>
            <a:ext cx="288032" cy="4752528"/>
          </a:xfrm>
          <a:prstGeom prst="leftBrace">
            <a:avLst>
              <a:gd name="adj1" fmla="val 0"/>
              <a:gd name="adj2" fmla="val 50000"/>
            </a:avLst>
          </a:prstGeom>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1647807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CuadroTexto"/>
          <p:cNvSpPr txBox="1"/>
          <p:nvPr/>
        </p:nvSpPr>
        <p:spPr>
          <a:xfrm>
            <a:off x="683568" y="476672"/>
            <a:ext cx="7992888" cy="1569660"/>
          </a:xfrm>
          <a:prstGeom prst="rect">
            <a:avLst/>
          </a:prstGeom>
          <a:noFill/>
        </p:spPr>
        <p:txBody>
          <a:bodyPr wrap="square" rtlCol="0">
            <a:spAutoFit/>
          </a:bodyPr>
          <a:lstStyle/>
          <a:p>
            <a:pPr algn="just"/>
            <a:r>
              <a:rPr lang="es-ES" sz="2400" dirty="0" smtClean="0"/>
              <a:t>La cristalización de un metal puro se hace a temperatura constante. En las </a:t>
            </a:r>
            <a:r>
              <a:rPr lang="es-ES" sz="2400" b="1" dirty="0" smtClean="0"/>
              <a:t>aleaciones</a:t>
            </a:r>
            <a:r>
              <a:rPr lang="es-ES" sz="2400" dirty="0" smtClean="0"/>
              <a:t> existe un cierto </a:t>
            </a:r>
            <a:r>
              <a:rPr lang="es-ES" sz="2400" b="1" dirty="0" smtClean="0"/>
              <a:t>intervalo de solidificación</a:t>
            </a:r>
            <a:r>
              <a:rPr lang="es-ES" sz="2400" dirty="0" smtClean="0"/>
              <a:t>, presentando en la curva de enfriamiento un tramo con cierta inclinación.</a:t>
            </a:r>
            <a:endParaRPr lang="es-ES" sz="2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140968"/>
            <a:ext cx="3067050" cy="330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8920" y="3169543"/>
            <a:ext cx="3933825"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Rectángulo"/>
          <p:cNvSpPr/>
          <p:nvPr/>
        </p:nvSpPr>
        <p:spPr>
          <a:xfrm>
            <a:off x="6228184" y="3068960"/>
            <a:ext cx="2736304" cy="4105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17 Rectángulo"/>
          <p:cNvSpPr/>
          <p:nvPr/>
        </p:nvSpPr>
        <p:spPr>
          <a:xfrm>
            <a:off x="395536" y="2935695"/>
            <a:ext cx="288032" cy="4105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18 Rectángulo"/>
          <p:cNvSpPr/>
          <p:nvPr/>
        </p:nvSpPr>
        <p:spPr>
          <a:xfrm>
            <a:off x="4818920" y="2935694"/>
            <a:ext cx="288032" cy="4105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9792" y="2228477"/>
            <a:ext cx="1487609" cy="1539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CuadroTexto"/>
          <p:cNvSpPr txBox="1"/>
          <p:nvPr/>
        </p:nvSpPr>
        <p:spPr>
          <a:xfrm>
            <a:off x="3491880" y="2121490"/>
            <a:ext cx="2736304" cy="461665"/>
          </a:xfrm>
          <a:prstGeom prst="rect">
            <a:avLst/>
          </a:prstGeom>
          <a:noFill/>
        </p:spPr>
        <p:txBody>
          <a:bodyPr wrap="square" rtlCol="0">
            <a:spAutoFit/>
          </a:bodyPr>
          <a:lstStyle/>
          <a:p>
            <a:r>
              <a:rPr lang="es-ES" sz="1200" dirty="0" smtClean="0"/>
              <a:t>Algunos metales puros necesitan de un </a:t>
            </a:r>
            <a:r>
              <a:rPr lang="es-ES" sz="1200" dirty="0" err="1" smtClean="0"/>
              <a:t>subenfriamiento</a:t>
            </a:r>
            <a:r>
              <a:rPr lang="es-ES" sz="1200" dirty="0" smtClean="0"/>
              <a:t> para solidificar</a:t>
            </a:r>
            <a:endParaRPr lang="es-ES" sz="1200" dirty="0"/>
          </a:p>
        </p:txBody>
      </p:sp>
    </p:spTree>
    <p:extLst>
      <p:ext uri="{BB962C8B-B14F-4D97-AF65-F5344CB8AC3E}">
        <p14:creationId xmlns:p14="http://schemas.microsoft.com/office/powerpoint/2010/main" val="3044563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548680"/>
            <a:ext cx="8277526" cy="604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CuadroTexto"/>
          <p:cNvSpPr txBox="1"/>
          <p:nvPr/>
        </p:nvSpPr>
        <p:spPr>
          <a:xfrm>
            <a:off x="1763323" y="1916832"/>
            <a:ext cx="7056784" cy="1323439"/>
          </a:xfrm>
          <a:prstGeom prst="rect">
            <a:avLst/>
          </a:prstGeom>
          <a:solidFill>
            <a:schemeClr val="accent2">
              <a:lumMod val="20000"/>
              <a:lumOff val="80000"/>
            </a:schemeClr>
          </a:solidFill>
        </p:spPr>
        <p:txBody>
          <a:bodyPr wrap="square" rtlCol="0">
            <a:spAutoFit/>
          </a:bodyPr>
          <a:lstStyle/>
          <a:p>
            <a:pPr algn="just"/>
            <a:r>
              <a:rPr lang="es-ES" sz="2000" b="1" dirty="0" smtClean="0"/>
              <a:t>Ferrita</a:t>
            </a:r>
            <a:r>
              <a:rPr lang="es-ES" sz="2000" dirty="0" smtClean="0"/>
              <a:t>: solución sólida de C en hierro alfa. Cristaliza en BCC. Su solubilidad es tan pequeña que disuelve como máximo el 0,008% de carbono a temperatura ambiente (se considera hierro puro). Es el más blando y dúctil constituyente de los aceros.</a:t>
            </a:r>
          </a:p>
        </p:txBody>
      </p:sp>
    </p:spTree>
    <p:extLst>
      <p:ext uri="{BB962C8B-B14F-4D97-AF65-F5344CB8AC3E}">
        <p14:creationId xmlns:p14="http://schemas.microsoft.com/office/powerpoint/2010/main" val="1309282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548680"/>
            <a:ext cx="8277526" cy="604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CuadroTexto"/>
          <p:cNvSpPr txBox="1"/>
          <p:nvPr/>
        </p:nvSpPr>
        <p:spPr>
          <a:xfrm>
            <a:off x="395536" y="2420888"/>
            <a:ext cx="7056784" cy="1015663"/>
          </a:xfrm>
          <a:prstGeom prst="rect">
            <a:avLst/>
          </a:prstGeom>
          <a:solidFill>
            <a:schemeClr val="accent5">
              <a:lumMod val="20000"/>
              <a:lumOff val="80000"/>
            </a:schemeClr>
          </a:solidFill>
          <a:ln>
            <a:solidFill>
              <a:schemeClr val="accent2">
                <a:lumMod val="20000"/>
                <a:lumOff val="80000"/>
              </a:schemeClr>
            </a:solidFill>
          </a:ln>
        </p:spPr>
        <p:txBody>
          <a:bodyPr wrap="square" rtlCol="0">
            <a:spAutoFit/>
          </a:bodyPr>
          <a:lstStyle/>
          <a:p>
            <a:pPr algn="just"/>
            <a:r>
              <a:rPr lang="es-ES" sz="2000" b="1" dirty="0" err="1" smtClean="0"/>
              <a:t>Cementita</a:t>
            </a:r>
            <a:r>
              <a:rPr lang="es-ES" sz="2000" b="1" dirty="0" smtClean="0"/>
              <a:t> (Fe</a:t>
            </a:r>
            <a:r>
              <a:rPr lang="es-ES" sz="2000" b="1" baseline="-25000" dirty="0" smtClean="0"/>
              <a:t>3</a:t>
            </a:r>
            <a:r>
              <a:rPr lang="es-ES" sz="2000" b="1" dirty="0" smtClean="0"/>
              <a:t>C)</a:t>
            </a:r>
            <a:r>
              <a:rPr lang="es-ES" sz="2000" dirty="0" smtClean="0"/>
              <a:t>: es el constituyente más duro y frágil de los aceros. Cristaliza en redes ortorrómbicas. Es magnética hasta los 210 </a:t>
            </a:r>
            <a:r>
              <a:rPr lang="es-ES" sz="2000" dirty="0" err="1" smtClean="0">
                <a:latin typeface="Arial" pitchFamily="34" charset="0"/>
                <a:cs typeface="Arial" pitchFamily="34" charset="0"/>
              </a:rPr>
              <a:t>º</a:t>
            </a:r>
            <a:r>
              <a:rPr lang="es-ES" sz="2000" dirty="0" err="1" smtClean="0"/>
              <a:t>C</a:t>
            </a:r>
            <a:r>
              <a:rPr lang="es-ES" sz="2000" dirty="0" smtClean="0"/>
              <a:t> (punto de Curie de la </a:t>
            </a:r>
            <a:r>
              <a:rPr lang="es-ES" sz="2000" dirty="0" err="1" smtClean="0"/>
              <a:t>cementita</a:t>
            </a:r>
            <a:r>
              <a:rPr lang="es-ES" sz="2000" dirty="0" smtClean="0"/>
              <a:t>).</a:t>
            </a:r>
          </a:p>
        </p:txBody>
      </p:sp>
    </p:spTree>
    <p:extLst>
      <p:ext uri="{BB962C8B-B14F-4D97-AF65-F5344CB8AC3E}">
        <p14:creationId xmlns:p14="http://schemas.microsoft.com/office/powerpoint/2010/main" val="375847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548680"/>
            <a:ext cx="8277526" cy="604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CuadroTexto"/>
          <p:cNvSpPr txBox="1"/>
          <p:nvPr/>
        </p:nvSpPr>
        <p:spPr>
          <a:xfrm>
            <a:off x="1777522" y="4005064"/>
            <a:ext cx="7056784" cy="1015663"/>
          </a:xfrm>
          <a:prstGeom prst="rect">
            <a:avLst/>
          </a:prstGeom>
          <a:solidFill>
            <a:srgbClr val="FFFFCC"/>
          </a:solidFill>
        </p:spPr>
        <p:txBody>
          <a:bodyPr wrap="square" rtlCol="0">
            <a:spAutoFit/>
          </a:bodyPr>
          <a:lstStyle/>
          <a:p>
            <a:pPr algn="just"/>
            <a:r>
              <a:rPr lang="es-ES" sz="2000" b="1" dirty="0" err="1" smtClean="0"/>
              <a:t>Austenita</a:t>
            </a:r>
            <a:r>
              <a:rPr lang="es-ES" sz="2000" dirty="0" smtClean="0"/>
              <a:t>: solución sólida por inserción de carbono en hierro gamma. Cristaliza en FCC. Es el constituyente más denso de los aceros.</a:t>
            </a:r>
          </a:p>
        </p:txBody>
      </p:sp>
    </p:spTree>
    <p:extLst>
      <p:ext uri="{BB962C8B-B14F-4D97-AF65-F5344CB8AC3E}">
        <p14:creationId xmlns:p14="http://schemas.microsoft.com/office/powerpoint/2010/main" val="908541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548680"/>
            <a:ext cx="8277526" cy="604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CuadroTexto"/>
          <p:cNvSpPr txBox="1"/>
          <p:nvPr/>
        </p:nvSpPr>
        <p:spPr>
          <a:xfrm>
            <a:off x="1763323" y="1916832"/>
            <a:ext cx="7056784" cy="1323439"/>
          </a:xfrm>
          <a:prstGeom prst="rect">
            <a:avLst/>
          </a:prstGeom>
          <a:solidFill>
            <a:schemeClr val="bg1">
              <a:lumMod val="85000"/>
            </a:schemeClr>
          </a:solidFill>
        </p:spPr>
        <p:txBody>
          <a:bodyPr wrap="square" rtlCol="0">
            <a:spAutoFit/>
          </a:bodyPr>
          <a:lstStyle/>
          <a:p>
            <a:pPr algn="just"/>
            <a:r>
              <a:rPr lang="es-ES" sz="2000" b="1" dirty="0" smtClean="0"/>
              <a:t>Perlita</a:t>
            </a:r>
            <a:r>
              <a:rPr lang="es-ES" sz="2000" dirty="0" smtClean="0"/>
              <a:t>: formada por el 86,5% de ferrita y el 13,5% de </a:t>
            </a:r>
            <a:r>
              <a:rPr lang="es-ES" sz="2000" dirty="0" err="1" smtClean="0"/>
              <a:t>cementita</a:t>
            </a:r>
            <a:r>
              <a:rPr lang="es-ES" sz="2000" dirty="0" smtClean="0"/>
              <a:t>. Si el enfriamiento es lento, su estructura es laminar; pero si es brusco su estructura puede ser más borrosa (perlita </a:t>
            </a:r>
            <a:r>
              <a:rPr lang="es-ES" sz="2000" dirty="0" err="1" smtClean="0"/>
              <a:t>sorbítica</a:t>
            </a:r>
            <a:r>
              <a:rPr lang="es-ES" sz="2000" dirty="0" smtClean="0"/>
              <a:t>) o como granos de </a:t>
            </a:r>
            <a:r>
              <a:rPr lang="es-ES" sz="2000" dirty="0" err="1" smtClean="0"/>
              <a:t>cementita</a:t>
            </a:r>
            <a:r>
              <a:rPr lang="es-ES" sz="2000" dirty="0" smtClean="0"/>
              <a:t> en la masa de ferrita (perlita globular).</a:t>
            </a:r>
          </a:p>
        </p:txBody>
      </p:sp>
    </p:spTree>
    <p:extLst>
      <p:ext uri="{BB962C8B-B14F-4D97-AF65-F5344CB8AC3E}">
        <p14:creationId xmlns:p14="http://schemas.microsoft.com/office/powerpoint/2010/main" val="3992648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548680"/>
            <a:ext cx="8277526" cy="604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CuadroTexto"/>
          <p:cNvSpPr txBox="1"/>
          <p:nvPr/>
        </p:nvSpPr>
        <p:spPr>
          <a:xfrm>
            <a:off x="683568" y="908720"/>
            <a:ext cx="7056784" cy="1631216"/>
          </a:xfrm>
          <a:prstGeom prst="rect">
            <a:avLst/>
          </a:prstGeom>
          <a:solidFill>
            <a:schemeClr val="accent6">
              <a:lumMod val="20000"/>
              <a:lumOff val="80000"/>
            </a:schemeClr>
          </a:solidFill>
        </p:spPr>
        <p:txBody>
          <a:bodyPr wrap="square" rtlCol="0">
            <a:spAutoFit/>
          </a:bodyPr>
          <a:lstStyle/>
          <a:p>
            <a:pPr algn="just"/>
            <a:r>
              <a:rPr lang="es-ES" sz="2000" b="1" dirty="0" err="1" smtClean="0"/>
              <a:t>Ledeburita</a:t>
            </a:r>
            <a:r>
              <a:rPr lang="es-ES" sz="2000" dirty="0" smtClean="0"/>
              <a:t>: es un constituyente de las fundiciones. Es una eutéctica, que se forma al enfriar la fundición líquida de 4,3% de C. Por debajo de la temperatura </a:t>
            </a:r>
            <a:r>
              <a:rPr lang="es-ES" sz="2000" dirty="0" err="1" smtClean="0"/>
              <a:t>eutectoide</a:t>
            </a:r>
            <a:r>
              <a:rPr lang="es-ES" sz="2000" dirty="0" smtClean="0"/>
              <a:t> pasa a ser “</a:t>
            </a:r>
            <a:r>
              <a:rPr lang="es-ES" sz="2000" dirty="0" err="1" smtClean="0"/>
              <a:t>ledeburita</a:t>
            </a:r>
            <a:r>
              <a:rPr lang="es-ES" sz="2000" dirty="0" smtClean="0"/>
              <a:t> transformada”, con propiedades mecánicas muy parecidas a la </a:t>
            </a:r>
            <a:r>
              <a:rPr lang="es-ES" sz="2000" dirty="0" err="1" smtClean="0"/>
              <a:t>ledeburita</a:t>
            </a:r>
            <a:r>
              <a:rPr lang="es-ES" sz="2000" dirty="0" smtClean="0"/>
              <a:t>. </a:t>
            </a:r>
          </a:p>
        </p:txBody>
      </p:sp>
    </p:spTree>
    <p:extLst>
      <p:ext uri="{BB962C8B-B14F-4D97-AF65-F5344CB8AC3E}">
        <p14:creationId xmlns:p14="http://schemas.microsoft.com/office/powerpoint/2010/main" val="1148859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683568" y="548680"/>
            <a:ext cx="8136904" cy="1015663"/>
          </a:xfrm>
          <a:prstGeom prst="rect">
            <a:avLst/>
          </a:prstGeom>
          <a:noFill/>
        </p:spPr>
        <p:txBody>
          <a:bodyPr wrap="square" rtlCol="0">
            <a:spAutoFit/>
          </a:bodyPr>
          <a:lstStyle/>
          <a:p>
            <a:pPr algn="just"/>
            <a:r>
              <a:rPr lang="es-ES" sz="2000" dirty="0" smtClean="0"/>
              <a:t>Veamos la </a:t>
            </a:r>
            <a:r>
              <a:rPr lang="es-ES" sz="2000" b="1" dirty="0" smtClean="0"/>
              <a:t>estructura</a:t>
            </a:r>
            <a:r>
              <a:rPr lang="es-ES" sz="2000" dirty="0" smtClean="0"/>
              <a:t> (los </a:t>
            </a:r>
            <a:r>
              <a:rPr lang="es-ES" sz="2000" b="1" dirty="0" err="1" smtClean="0"/>
              <a:t>microconsitutyentes</a:t>
            </a:r>
            <a:r>
              <a:rPr lang="es-ES" sz="2000" dirty="0" smtClean="0"/>
              <a:t>) de todas las regiones del diagrama Fe-C. Para ello, vamos a obviar la zona del hierro </a:t>
            </a:r>
            <a:r>
              <a:rPr lang="el-GR" sz="2000" dirty="0" smtClean="0"/>
              <a:t>δ</a:t>
            </a:r>
            <a:r>
              <a:rPr lang="es-ES" sz="2000" dirty="0" smtClean="0"/>
              <a:t> y a utilizar el siguiente código de colores para las fases presentes:</a:t>
            </a:r>
            <a:endParaRPr lang="es-ES" sz="2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700808"/>
            <a:ext cx="6699101" cy="4782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5769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04664"/>
            <a:ext cx="12179399" cy="6329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98814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332656"/>
            <a:ext cx="12480794" cy="6256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67682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459708"/>
            <a:ext cx="12306325" cy="6398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07804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4788"/>
            <a:ext cx="12582525" cy="644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8973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CuadroTexto"/>
          <p:cNvSpPr txBox="1"/>
          <p:nvPr/>
        </p:nvSpPr>
        <p:spPr>
          <a:xfrm>
            <a:off x="683568" y="476672"/>
            <a:ext cx="7992888" cy="6001643"/>
          </a:xfrm>
          <a:prstGeom prst="rect">
            <a:avLst/>
          </a:prstGeom>
          <a:noFill/>
        </p:spPr>
        <p:txBody>
          <a:bodyPr wrap="square" rtlCol="0">
            <a:spAutoFit/>
          </a:bodyPr>
          <a:lstStyle/>
          <a:p>
            <a:r>
              <a:rPr lang="es-ES" sz="2400" dirty="0" smtClean="0"/>
              <a:t>Las </a:t>
            </a:r>
            <a:r>
              <a:rPr lang="es-ES" sz="2400" u="sng" dirty="0" smtClean="0"/>
              <a:t>características</a:t>
            </a:r>
            <a:r>
              <a:rPr lang="es-ES" sz="2400" dirty="0" smtClean="0"/>
              <a:t> que definen una aleación dependen de:</a:t>
            </a:r>
          </a:p>
          <a:p>
            <a:pPr marL="342900" indent="-342900">
              <a:buFont typeface="Arial" pitchFamily="34" charset="0"/>
              <a:buChar char="•"/>
            </a:pPr>
            <a:r>
              <a:rPr lang="es-ES" sz="2400" dirty="0" smtClean="0"/>
              <a:t>La </a:t>
            </a:r>
            <a:r>
              <a:rPr lang="es-ES" sz="2400" b="1" dirty="0" smtClean="0"/>
              <a:t>concentración</a:t>
            </a:r>
            <a:r>
              <a:rPr lang="es-ES" sz="2400" dirty="0" smtClean="0"/>
              <a:t> de sus </a:t>
            </a:r>
            <a:r>
              <a:rPr lang="es-ES" sz="2400" b="1" dirty="0" smtClean="0"/>
              <a:t>componentes</a:t>
            </a:r>
            <a:r>
              <a:rPr lang="es-ES" sz="2400" dirty="0" smtClean="0"/>
              <a:t>.</a:t>
            </a:r>
          </a:p>
          <a:p>
            <a:pPr marL="342900" indent="-342900">
              <a:buFont typeface="Arial" pitchFamily="34" charset="0"/>
              <a:buChar char="•"/>
            </a:pPr>
            <a:r>
              <a:rPr lang="es-ES" sz="2400" dirty="0" smtClean="0"/>
              <a:t>La </a:t>
            </a:r>
            <a:r>
              <a:rPr lang="es-ES" sz="2400" b="1" dirty="0" smtClean="0"/>
              <a:t>velocidad de enfriamiento</a:t>
            </a:r>
            <a:r>
              <a:rPr lang="es-ES" sz="2400" dirty="0" smtClean="0"/>
              <a:t>.</a:t>
            </a:r>
          </a:p>
          <a:p>
            <a:pPr algn="just"/>
            <a:r>
              <a:rPr lang="es-ES" sz="2400" dirty="0" smtClean="0"/>
              <a:t>(un pequeño cambio de estos parámetros puede dar lugar a aleaciones muy diferentes en cuanto estructura y propiedades)</a:t>
            </a:r>
          </a:p>
          <a:p>
            <a:endParaRPr lang="es-ES" sz="2400" dirty="0"/>
          </a:p>
          <a:p>
            <a:r>
              <a:rPr lang="es-ES" sz="2400" u="sng" dirty="0" smtClean="0"/>
              <a:t>Ventajas</a:t>
            </a:r>
            <a:r>
              <a:rPr lang="es-ES" sz="2400" dirty="0" smtClean="0"/>
              <a:t> de las aleaciones frente a los metales puros:</a:t>
            </a:r>
          </a:p>
          <a:p>
            <a:pPr marL="342900" indent="-342900">
              <a:buFont typeface="Arial" pitchFamily="34" charset="0"/>
              <a:buChar char="•"/>
            </a:pPr>
            <a:r>
              <a:rPr lang="es-ES" sz="2400" dirty="0" smtClean="0"/>
              <a:t>Más facilidad para colarse en moldes.</a:t>
            </a:r>
          </a:p>
          <a:p>
            <a:pPr marL="342900" indent="-342900">
              <a:buFont typeface="Arial" pitchFamily="34" charset="0"/>
              <a:buChar char="•"/>
            </a:pPr>
            <a:r>
              <a:rPr lang="es-ES" sz="2400" dirty="0" smtClean="0"/>
              <a:t>Mayor dureza y resistencia a la tracción.</a:t>
            </a:r>
          </a:p>
          <a:p>
            <a:pPr marL="342900" indent="-342900">
              <a:buFont typeface="Arial" pitchFamily="34" charset="0"/>
              <a:buChar char="•"/>
            </a:pPr>
            <a:r>
              <a:rPr lang="es-ES" sz="2400" dirty="0" smtClean="0"/>
              <a:t>Mayor resistencia al roce y la corrosión.</a:t>
            </a:r>
          </a:p>
          <a:p>
            <a:pPr marL="342900" indent="-342900">
              <a:buFont typeface="Arial" pitchFamily="34" charset="0"/>
              <a:buChar char="•"/>
            </a:pPr>
            <a:r>
              <a:rPr lang="es-ES" sz="2400" dirty="0" smtClean="0"/>
              <a:t>Menor temperatura de fusión que uno de los componentes.</a:t>
            </a:r>
          </a:p>
          <a:p>
            <a:pPr marL="342900" indent="-342900">
              <a:buFont typeface="Arial" pitchFamily="34" charset="0"/>
              <a:buChar char="•"/>
            </a:pPr>
            <a:r>
              <a:rPr lang="es-ES" sz="2400" dirty="0" smtClean="0"/>
              <a:t>Mejor aspecto exterior.</a:t>
            </a:r>
            <a:endParaRPr lang="es-ES" sz="2400" dirty="0"/>
          </a:p>
          <a:p>
            <a:pPr marL="342900" indent="-342900">
              <a:buFont typeface="Arial" pitchFamily="34" charset="0"/>
              <a:buChar char="•"/>
            </a:pPr>
            <a:endParaRPr lang="es-ES" sz="2400" dirty="0"/>
          </a:p>
          <a:p>
            <a:r>
              <a:rPr lang="es-ES" sz="2400" u="sng" dirty="0" smtClean="0"/>
              <a:t>Inconvenientes</a:t>
            </a:r>
          </a:p>
          <a:p>
            <a:pPr marL="342900" indent="-342900">
              <a:buFont typeface="Arial" pitchFamily="34" charset="0"/>
              <a:buChar char="•"/>
            </a:pPr>
            <a:r>
              <a:rPr lang="es-ES" sz="2400" dirty="0" smtClean="0"/>
              <a:t>Menor conductividad térmica y eléctrica.</a:t>
            </a:r>
          </a:p>
          <a:p>
            <a:pPr marL="342900" indent="-342900">
              <a:buFont typeface="Arial" pitchFamily="34" charset="0"/>
              <a:buChar char="•"/>
            </a:pPr>
            <a:r>
              <a:rPr lang="es-ES" sz="2400" dirty="0" smtClean="0"/>
              <a:t>Menos maleables y dúctiles.</a:t>
            </a:r>
          </a:p>
        </p:txBody>
      </p:sp>
    </p:spTree>
    <p:extLst>
      <p:ext uri="{BB962C8B-B14F-4D97-AF65-F5344CB8AC3E}">
        <p14:creationId xmlns:p14="http://schemas.microsoft.com/office/powerpoint/2010/main" val="139798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202" y="188640"/>
            <a:ext cx="10419011" cy="6627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091476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0036" y="116632"/>
            <a:ext cx="11163511" cy="6684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638839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4457" y="260648"/>
            <a:ext cx="11208457" cy="6392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2405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CuadroTexto"/>
          <p:cNvSpPr txBox="1"/>
          <p:nvPr/>
        </p:nvSpPr>
        <p:spPr>
          <a:xfrm>
            <a:off x="683568" y="476672"/>
            <a:ext cx="7992888" cy="523220"/>
          </a:xfrm>
          <a:prstGeom prst="rect">
            <a:avLst/>
          </a:prstGeom>
          <a:noFill/>
        </p:spPr>
        <p:txBody>
          <a:bodyPr wrap="square" rtlCol="0">
            <a:spAutoFit/>
          </a:bodyPr>
          <a:lstStyle/>
          <a:p>
            <a:r>
              <a:rPr lang="es-ES" sz="2800" dirty="0" smtClean="0"/>
              <a:t>1.2. ESTRUCTURAS DE LAS ALEACIONES</a:t>
            </a:r>
          </a:p>
        </p:txBody>
      </p:sp>
      <p:sp>
        <p:nvSpPr>
          <p:cNvPr id="38" name="37 CuadroTexto"/>
          <p:cNvSpPr txBox="1"/>
          <p:nvPr/>
        </p:nvSpPr>
        <p:spPr>
          <a:xfrm>
            <a:off x="683568" y="1196752"/>
            <a:ext cx="7992888" cy="2677656"/>
          </a:xfrm>
          <a:prstGeom prst="rect">
            <a:avLst/>
          </a:prstGeom>
          <a:noFill/>
        </p:spPr>
        <p:txBody>
          <a:bodyPr wrap="square" rtlCol="0">
            <a:spAutoFit/>
          </a:bodyPr>
          <a:lstStyle/>
          <a:p>
            <a:pPr algn="just"/>
            <a:r>
              <a:rPr lang="es-ES" sz="2400" b="1" dirty="0"/>
              <a:t>a</a:t>
            </a:r>
            <a:r>
              <a:rPr lang="es-ES" sz="2400" b="1" dirty="0" smtClean="0"/>
              <a:t>) CRISTALES SIMPLES</a:t>
            </a:r>
            <a:r>
              <a:rPr lang="es-ES" sz="2400" dirty="0" smtClean="0"/>
              <a:t>: </a:t>
            </a:r>
            <a:r>
              <a:rPr lang="es-ES" sz="2400" dirty="0"/>
              <a:t>e</a:t>
            </a:r>
            <a:r>
              <a:rPr lang="es-ES" sz="2400" dirty="0" smtClean="0"/>
              <a:t>stán formados por </a:t>
            </a:r>
            <a:r>
              <a:rPr lang="es-ES" sz="2400" b="1" dirty="0" smtClean="0"/>
              <a:t>los componentes A y B cristalizados por separado</a:t>
            </a:r>
            <a:r>
              <a:rPr lang="es-ES" sz="2400" dirty="0" smtClean="0"/>
              <a:t>. Corresponden a disoluciones insolubles en estado sólido. La aleación se llama </a:t>
            </a:r>
            <a:r>
              <a:rPr lang="es-ES" sz="2400" b="1" dirty="0" smtClean="0"/>
              <a:t>eutéctica</a:t>
            </a:r>
            <a:r>
              <a:rPr lang="es-ES" sz="2400" dirty="0" smtClean="0"/>
              <a:t> (“funde bien”), porque dicha aleación funde a una temperatura más baja que cualquiera de sus componentes puros, y tiene poco interés industrial porque sus características mecánicas son pobres.</a:t>
            </a:r>
          </a:p>
        </p:txBody>
      </p:sp>
      <p:sp>
        <p:nvSpPr>
          <p:cNvPr id="4" name="3 CuadroTexto"/>
          <p:cNvSpPr txBox="1"/>
          <p:nvPr/>
        </p:nvSpPr>
        <p:spPr>
          <a:xfrm>
            <a:off x="683568" y="4145012"/>
            <a:ext cx="7992888" cy="2308324"/>
          </a:xfrm>
          <a:prstGeom prst="rect">
            <a:avLst/>
          </a:prstGeom>
          <a:noFill/>
        </p:spPr>
        <p:txBody>
          <a:bodyPr wrap="square" rtlCol="0">
            <a:spAutoFit/>
          </a:bodyPr>
          <a:lstStyle/>
          <a:p>
            <a:pPr algn="just"/>
            <a:r>
              <a:rPr lang="es-ES" sz="2400" b="1" dirty="0" smtClean="0"/>
              <a:t>b) CRISTALES DE COMPUESTOS QUÍMICOS</a:t>
            </a:r>
            <a:r>
              <a:rPr lang="es-ES" sz="2400" dirty="0" smtClean="0"/>
              <a:t>: </a:t>
            </a:r>
            <a:r>
              <a:rPr lang="es-ES" sz="2400" dirty="0"/>
              <a:t>e</a:t>
            </a:r>
            <a:r>
              <a:rPr lang="es-ES" sz="2400" dirty="0" smtClean="0"/>
              <a:t>stán formados por componentes con cierta afinidad química (uno electropositivo y otro electronegativo) y con la proporción adecuada. Cada cristal está formado del compuesto químico (AB), no siendo posible distinguir en él los componentes originales.</a:t>
            </a:r>
          </a:p>
        </p:txBody>
      </p:sp>
    </p:spTree>
    <p:extLst>
      <p:ext uri="{BB962C8B-B14F-4D97-AF65-F5344CB8AC3E}">
        <p14:creationId xmlns:p14="http://schemas.microsoft.com/office/powerpoint/2010/main" val="945951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100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1000"/>
                                        <p:tgtEl>
                                          <p:spTgt spid="38"/>
                                        </p:tgtEl>
                                      </p:cBhvr>
                                    </p:animEffect>
                                    <p:anim calcmode="lin" valueType="num">
                                      <p:cBhvr>
                                        <p:cTn id="14" dur="1000" fill="hold"/>
                                        <p:tgtEl>
                                          <p:spTgt spid="38"/>
                                        </p:tgtEl>
                                        <p:attrNameLst>
                                          <p:attrName>ppt_x</p:attrName>
                                        </p:attrNameLst>
                                      </p:cBhvr>
                                      <p:tavLst>
                                        <p:tav tm="0">
                                          <p:val>
                                            <p:strVal val="#ppt_x"/>
                                          </p:val>
                                        </p:tav>
                                        <p:tav tm="100000">
                                          <p:val>
                                            <p:strVal val="#ppt_x"/>
                                          </p:val>
                                        </p:tav>
                                      </p:tavLst>
                                    </p:anim>
                                    <p:anim calcmode="lin" valueType="num">
                                      <p:cBhvr>
                                        <p:cTn id="15" dur="1000" fill="hold"/>
                                        <p:tgtEl>
                                          <p:spTgt spid="38"/>
                                        </p:tgtEl>
                                        <p:attrNameLst>
                                          <p:attrName>ppt_y</p:attrName>
                                        </p:attrNameLst>
                                      </p:cBhvr>
                                      <p:tavLst>
                                        <p:tav tm="0">
                                          <p:val>
                                            <p:strVal val="#ppt_y+.1"/>
                                          </p:val>
                                        </p:tav>
                                        <p:tav tm="100000">
                                          <p:val>
                                            <p:strVal val="#ppt_y"/>
                                          </p:val>
                                        </p:tav>
                                      </p:tavLst>
                                    </p:anim>
                                  </p:childTnLst>
                                </p:cTn>
                              </p:par>
                            </p:childTnLst>
                          </p:cTn>
                        </p:par>
                        <p:par>
                          <p:cTn id="16" fill="hold">
                            <p:stCondLst>
                              <p:cond delay="4000"/>
                            </p:stCondLst>
                            <p:childTnLst>
                              <p:par>
                                <p:cTn id="17" presetID="42" presetClass="entr" presetSubtype="0" fill="hold" grpId="0" nodeType="afterEffect">
                                  <p:stCondLst>
                                    <p:cond delay="10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8"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37 CuadroTexto"/>
          <p:cNvSpPr txBox="1"/>
          <p:nvPr/>
        </p:nvSpPr>
        <p:spPr>
          <a:xfrm>
            <a:off x="683568" y="764704"/>
            <a:ext cx="7992888" cy="4154984"/>
          </a:xfrm>
          <a:prstGeom prst="rect">
            <a:avLst/>
          </a:prstGeom>
          <a:noFill/>
        </p:spPr>
        <p:txBody>
          <a:bodyPr wrap="square" rtlCol="0">
            <a:spAutoFit/>
          </a:bodyPr>
          <a:lstStyle/>
          <a:p>
            <a:pPr algn="just"/>
            <a:r>
              <a:rPr lang="es-ES" sz="2400" b="1" dirty="0" smtClean="0"/>
              <a:t>c) CRISTALES DE SOLUCIÓN SÓLIDA</a:t>
            </a:r>
            <a:r>
              <a:rPr lang="es-ES" sz="2400" dirty="0" smtClean="0"/>
              <a:t>: se da cuando no existe afinidad química entre los componentes aleados y se mezclan en una misma red cristalográfica. Generalmente el metal base conserva su propia red cristalina y hace de disolvente, mientras que el otro elemento (soluto) incorpora sus átomo a dicha red.</a:t>
            </a:r>
          </a:p>
          <a:p>
            <a:r>
              <a:rPr lang="es-ES" sz="2400" dirty="0" smtClean="0"/>
              <a:t>Pueden darse los siguientes casos:</a:t>
            </a:r>
          </a:p>
          <a:p>
            <a:pPr marL="342900" indent="-342900">
              <a:buFont typeface="Arial" pitchFamily="34" charset="0"/>
              <a:buChar char="•"/>
            </a:pPr>
            <a:r>
              <a:rPr lang="es-ES" sz="2400" b="1" dirty="0" smtClean="0"/>
              <a:t>Solubilidad total</a:t>
            </a:r>
            <a:r>
              <a:rPr lang="es-ES" sz="2400" dirty="0" smtClean="0"/>
              <a:t>: cuando se forma para cualquier proporción de los componentes.</a:t>
            </a:r>
          </a:p>
          <a:p>
            <a:pPr marL="342900" indent="-342900">
              <a:buFont typeface="Arial" pitchFamily="34" charset="0"/>
              <a:buChar char="•"/>
            </a:pPr>
            <a:r>
              <a:rPr lang="es-ES" sz="2400" b="1" dirty="0" smtClean="0"/>
              <a:t>Solubilidad parcial</a:t>
            </a:r>
            <a:r>
              <a:rPr lang="es-ES" sz="2400" dirty="0" smtClean="0"/>
              <a:t>: si el disolvente solo admite una proporción determinada de soluto y el exceso queda en forma de metal puro.</a:t>
            </a:r>
          </a:p>
        </p:txBody>
      </p:sp>
    </p:spTree>
    <p:extLst>
      <p:ext uri="{BB962C8B-B14F-4D97-AF65-F5344CB8AC3E}">
        <p14:creationId xmlns:p14="http://schemas.microsoft.com/office/powerpoint/2010/main" val="1013015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37 CuadroTexto"/>
          <p:cNvSpPr txBox="1"/>
          <p:nvPr/>
        </p:nvSpPr>
        <p:spPr>
          <a:xfrm>
            <a:off x="683568" y="764704"/>
            <a:ext cx="7992888" cy="3046988"/>
          </a:xfrm>
          <a:prstGeom prst="rect">
            <a:avLst/>
          </a:prstGeom>
          <a:noFill/>
        </p:spPr>
        <p:txBody>
          <a:bodyPr wrap="square" rtlCol="0">
            <a:spAutoFit/>
          </a:bodyPr>
          <a:lstStyle/>
          <a:p>
            <a:pPr algn="just"/>
            <a:r>
              <a:rPr lang="es-ES" sz="2400" dirty="0" smtClean="0"/>
              <a:t>Dependiendo de la disposición del disolvente y el soluto podemos encontrar:</a:t>
            </a:r>
          </a:p>
          <a:p>
            <a:endParaRPr lang="es-ES" sz="2400" dirty="0" smtClean="0"/>
          </a:p>
          <a:p>
            <a:pPr algn="just"/>
            <a:r>
              <a:rPr lang="es-ES" sz="2400" b="1" dirty="0" smtClean="0"/>
              <a:t>Soluciones sólidas por sustitución</a:t>
            </a:r>
            <a:r>
              <a:rPr lang="es-ES" sz="2400" dirty="0" smtClean="0"/>
              <a:t>: se forman cuando los átomos de metal base y de los </a:t>
            </a:r>
            <a:r>
              <a:rPr lang="es-ES" sz="2400" dirty="0" err="1" smtClean="0"/>
              <a:t>aleantes</a:t>
            </a:r>
            <a:r>
              <a:rPr lang="es-ES" sz="2400" dirty="0" smtClean="0"/>
              <a:t> (soluto) son semejantes (radios atómicos, estructura electrónica, misma estructura cristalina) y pueden ocupar indistintamente la estructura reticular.</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936" y="3482222"/>
            <a:ext cx="3528392" cy="3018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8746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15742</TotalTime>
  <Words>2734</Words>
  <Application>Microsoft Office PowerPoint</Application>
  <PresentationFormat>Presentación en pantalla (4:3)</PresentationFormat>
  <Paragraphs>187</Paragraphs>
  <Slides>62</Slides>
  <Notes>0</Notes>
  <HiddenSlides>0</HiddenSlides>
  <MMClips>0</MMClips>
  <ScaleCrop>false</ScaleCrop>
  <HeadingPairs>
    <vt:vector size="4" baseType="variant">
      <vt:variant>
        <vt:lpstr>Tema</vt:lpstr>
      </vt:variant>
      <vt:variant>
        <vt:i4>1</vt:i4>
      </vt:variant>
      <vt:variant>
        <vt:lpstr>Títulos de diapositiva</vt:lpstr>
      </vt:variant>
      <vt:variant>
        <vt:i4>62</vt:i4>
      </vt:variant>
    </vt:vector>
  </HeadingPairs>
  <TitlesOfParts>
    <vt:vector size="63" baseType="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Daniel Gallardo Garcia</dc:creator>
  <cp:lastModifiedBy>Daniel Gallardo Garcia</cp:lastModifiedBy>
  <cp:revision>156</cp:revision>
  <dcterms:created xsi:type="dcterms:W3CDTF">2018-09-18T19:43:12Z</dcterms:created>
  <dcterms:modified xsi:type="dcterms:W3CDTF">2020-11-02T19:20:10Z</dcterms:modified>
</cp:coreProperties>
</file>